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9" r:id="rId2"/>
    <p:sldId id="372" r:id="rId3"/>
    <p:sldId id="278" r:id="rId4"/>
    <p:sldId id="279" r:id="rId5"/>
    <p:sldId id="280" r:id="rId6"/>
    <p:sldId id="335" r:id="rId7"/>
    <p:sldId id="336" r:id="rId8"/>
    <p:sldId id="281" r:id="rId9"/>
    <p:sldId id="283" r:id="rId10"/>
    <p:sldId id="288" r:id="rId11"/>
    <p:sldId id="289" r:id="rId12"/>
    <p:sldId id="286" r:id="rId13"/>
    <p:sldId id="371" r:id="rId14"/>
    <p:sldId id="331" r:id="rId15"/>
    <p:sldId id="332" r:id="rId16"/>
    <p:sldId id="373" r:id="rId17"/>
    <p:sldId id="293" r:id="rId18"/>
    <p:sldId id="294" r:id="rId19"/>
    <p:sldId id="295" r:id="rId20"/>
    <p:sldId id="307" r:id="rId21"/>
    <p:sldId id="308" r:id="rId22"/>
    <p:sldId id="309" r:id="rId23"/>
    <p:sldId id="311" r:id="rId24"/>
    <p:sldId id="302" r:id="rId25"/>
    <p:sldId id="310" r:id="rId26"/>
    <p:sldId id="301" r:id="rId27"/>
    <p:sldId id="304" r:id="rId28"/>
    <p:sldId id="317" r:id="rId29"/>
    <p:sldId id="315" r:id="rId30"/>
    <p:sldId id="313" r:id="rId31"/>
    <p:sldId id="316" r:id="rId32"/>
    <p:sldId id="318" r:id="rId33"/>
    <p:sldId id="320" r:id="rId34"/>
    <p:sldId id="321" r:id="rId35"/>
    <p:sldId id="322" r:id="rId36"/>
    <p:sldId id="319" r:id="rId37"/>
    <p:sldId id="324" r:id="rId38"/>
    <p:sldId id="325" r:id="rId39"/>
    <p:sldId id="365" r:id="rId40"/>
    <p:sldId id="366" r:id="rId41"/>
    <p:sldId id="367" r:id="rId42"/>
    <p:sldId id="368" r:id="rId43"/>
    <p:sldId id="369" r:id="rId44"/>
    <p:sldId id="370"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4" r:id="rId69"/>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68796" autoAdjust="0"/>
  </p:normalViewPr>
  <p:slideViewPr>
    <p:cSldViewPr snapToGrid="0">
      <p:cViewPr varScale="1">
        <p:scale>
          <a:sx n="112" d="100"/>
          <a:sy n="112" d="100"/>
        </p:scale>
        <p:origin x="2226" y="11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2023/8/15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https://www.med.niigata-u.ac.jp/ph2/naijinoshikumi.html</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32888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29879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213044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sz="1050" dirty="0"/>
              <a:t> </a:t>
            </a:r>
            <a:r>
              <a:rPr kumimoji="1" lang="en-US" altLang="ja-JP" dirty="0"/>
              <a:t>1 1</a:t>
            </a:r>
          </a:p>
          <a:p>
            <a:r>
              <a:rPr kumimoji="1" lang="en-US" altLang="ja-JP" dirty="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角の抽出：</a:t>
            </a:r>
            <a:r>
              <a:rPr lang="en-US" altLang="ja-JP" dirty="0">
                <a:hlinkClick r:id="rId3"/>
              </a:rPr>
              <a:t>Harris corner response function</a:t>
            </a:r>
            <a:r>
              <a:rPr lang="ja-JP" altLang="en-US" dirty="0"/>
              <a:t>の</a:t>
            </a:r>
            <a:r>
              <a:rPr lang="en-US" altLang="ja-JP" dirty="0"/>
              <a:t>local</a:t>
            </a:r>
            <a:r>
              <a:rPr lang="en-US" altLang="ja-JP" baseline="0" dirty="0"/>
              <a:t> maxima</a:t>
            </a:r>
            <a:r>
              <a:rPr lang="ja-JP" altLang="en-US" baseline="0" dirty="0"/>
              <a:t>を利用する</a:t>
            </a:r>
            <a:endParaRPr lang="en-US" altLang="ja-JP" baseline="0" dirty="0"/>
          </a:p>
          <a:p>
            <a:endParaRPr kumimoji="1" lang="en-US" altLang="ja-JP" dirty="0"/>
          </a:p>
          <a:p>
            <a:r>
              <a:rPr kumimoji="1" lang="ja-JP" altLang="en-US" dirty="0"/>
              <a:t>特徴点検出アルゴリズムのまとめ</a:t>
            </a:r>
            <a:endParaRPr kumimoji="1" lang="en-US" altLang="ja-JP" dirty="0"/>
          </a:p>
          <a:p>
            <a:r>
              <a:rPr kumimoji="1" lang="en-US" altLang="ja-JP" dirty="0"/>
              <a:t>http://berobemin2.hatenablog.com/entry/2015/10/08/193323</a:t>
            </a:r>
          </a:p>
          <a:p>
            <a:endParaRPr kumimoji="1" lang="en-US" altLang="ja-JP" dirty="0"/>
          </a:p>
          <a:p>
            <a:r>
              <a:rPr kumimoji="1" lang="en-US" altLang="ja-JP" dirty="0"/>
              <a:t>AKAZE</a:t>
            </a:r>
            <a:r>
              <a:rPr kumimoji="1" lang="ja-JP" altLang="en-US" dirty="0"/>
              <a:t>は</a:t>
            </a:r>
            <a:r>
              <a:rPr kumimoji="1" lang="en-US" altLang="ja-JP" dirty="0"/>
              <a:t>61</a:t>
            </a:r>
            <a:r>
              <a:rPr kumimoji="1" lang="ja-JP" altLang="en-US" dirty="0"/>
              <a:t>次元特徴</a:t>
            </a:r>
            <a:endParaRPr kumimoji="1" lang="en-US" altLang="ja-JP" dirty="0"/>
          </a:p>
          <a:p>
            <a:r>
              <a:rPr kumimoji="1" lang="en-US" altLang="ja-JP" dirty="0"/>
              <a:t>SURF</a:t>
            </a:r>
            <a:r>
              <a:rPr kumimoji="1" lang="ja-JP" altLang="en-US" dirty="0"/>
              <a:t>は  </a:t>
            </a:r>
            <a:r>
              <a:rPr kumimoji="1" lang="en-US" altLang="ja-JP" dirty="0"/>
              <a:t>64</a:t>
            </a:r>
            <a:r>
              <a:rPr kumimoji="1" lang="ja-JP" altLang="en-US" dirty="0"/>
              <a:t>次元</a:t>
            </a:r>
            <a:endParaRPr kumimoji="1" lang="en-US" altLang="ja-JP" dirty="0"/>
          </a:p>
          <a:p>
            <a:r>
              <a:rPr kumimoji="1" lang="en-US" altLang="ja-JP" dirty="0"/>
              <a:t>SIFT</a:t>
            </a:r>
            <a:r>
              <a:rPr kumimoji="1" lang="ja-JP" altLang="en-US" dirty="0"/>
              <a:t>は  </a:t>
            </a:r>
            <a:r>
              <a:rPr kumimoji="1" lang="en-US" altLang="ja-JP" dirty="0"/>
              <a:t>128</a:t>
            </a:r>
            <a:r>
              <a:rPr kumimoji="1" lang="ja-JP" altLang="en-US" dirty="0"/>
              <a:t>次元</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前半は線形代数演習</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未知数</a:t>
            </a:r>
            <a:r>
              <a:rPr kumimoji="1" lang="en-US" altLang="ja-JP" dirty="0"/>
              <a:t>8</a:t>
            </a:r>
            <a:r>
              <a:rPr kumimoji="1" lang="ja-JP" altLang="en-US" dirty="0"/>
              <a:t>個ならば、</a:t>
            </a:r>
            <a:r>
              <a:rPr kumimoji="1" lang="en-US" altLang="ja-JP" dirty="0"/>
              <a:t>2</a:t>
            </a:r>
            <a:r>
              <a:rPr kumimoji="1" lang="ja-JP" altLang="en-US" dirty="0"/>
              <a:t>次元なので</a:t>
            </a:r>
            <a:r>
              <a:rPr kumimoji="1" lang="en-US" altLang="ja-JP" dirty="0"/>
              <a:t>4</a:t>
            </a:r>
            <a:r>
              <a:rPr kumimoji="1" lang="ja-JP" altLang="en-US" dirty="0"/>
              <a:t>個の組で</a:t>
            </a:r>
            <a:r>
              <a:rPr kumimoji="1" lang="en-US" altLang="ja-JP" dirty="0"/>
              <a:t>OK</a:t>
            </a:r>
          </a:p>
          <a:p>
            <a:r>
              <a:rPr kumimoji="1" lang="ja-JP" altLang="en-US" dirty="0"/>
              <a:t>それ以上選ぶとオーバーコンストレイントになる（不能）</a:t>
            </a:r>
            <a:endParaRPr kumimoji="1" lang="en-US" altLang="ja-JP" dirty="0"/>
          </a:p>
          <a:p>
            <a:r>
              <a:rPr kumimoji="1" lang="ja-JP" altLang="en-US" dirty="0"/>
              <a:t>それ以下だとアンダーコンストレイント（不定）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425358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2847377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53</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32</a:t>
            </a:r>
          </a:p>
          <a:p>
            <a:r>
              <a:rPr kumimoji="1" lang="en-US" altLang="ja-JP" dirty="0"/>
              <a:t>(2) </a:t>
            </a:r>
          </a:p>
          <a:p>
            <a:r>
              <a:rPr kumimoji="1" lang="en-US" altLang="ja-JP" dirty="0"/>
              <a:t>        -3 </a:t>
            </a:r>
          </a:p>
          <a:p>
            <a:r>
              <a:rPr kumimoji="1" lang="en-US" altLang="ja-JP" dirty="0"/>
              <a:t>         6</a:t>
            </a:r>
          </a:p>
          <a:p>
            <a:r>
              <a:rPr kumimoji="1" lang="en-US" altLang="ja-JP" dirty="0"/>
              <a:t>        -3</a:t>
            </a:r>
          </a:p>
          <a:p>
            <a:r>
              <a:rPr kumimoji="1" lang="en-US" altLang="ja-JP" dirty="0"/>
              <a:t>(3) </a:t>
            </a:r>
          </a:p>
          <a:p>
            <a:r>
              <a:rPr kumimoji="1" lang="en-US" altLang="ja-JP" dirty="0"/>
              <a:t>        sqrt(14)</a:t>
            </a:r>
          </a:p>
          <a:p>
            <a:endParaRPr kumimoji="1" lang="en-US" altLang="ja-JP" dirty="0"/>
          </a:p>
          <a:p>
            <a:r>
              <a:rPr kumimoji="1" lang="en-US" altLang="ja-JP" dirty="0"/>
              <a:t>x1        x2            y1*z2 – z1 * y2  </a:t>
            </a:r>
          </a:p>
          <a:p>
            <a:r>
              <a:rPr kumimoji="1" lang="en-US" altLang="ja-JP" dirty="0"/>
              <a:t>y1   x   y2    =      z1*x2 – x1 * z2</a:t>
            </a:r>
          </a:p>
          <a:p>
            <a:r>
              <a:rPr kumimoji="1" lang="en-US" altLang="ja-JP" dirty="0"/>
              <a:t>z1        z2</a:t>
            </a:r>
            <a:r>
              <a:rPr kumimoji="1" lang="en-US" altLang="ja-JP" baseline="0" dirty="0"/>
              <a:t>            x</a:t>
            </a:r>
            <a:r>
              <a:rPr kumimoji="1" lang="en-US" altLang="ja-JP" dirty="0"/>
              <a:t>1*y2 – y1 * x2</a:t>
            </a:r>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自分用メモ </a:t>
            </a:r>
            <a:r>
              <a:rPr kumimoji="1" lang="en-US" altLang="ja-JP" dirty="0"/>
              <a:t>: </a:t>
            </a:r>
            <a:r>
              <a:rPr kumimoji="1" lang="ja-JP" altLang="en-US" dirty="0"/>
              <a:t>導出については研究ノートを参照</a:t>
            </a:r>
            <a:r>
              <a:rPr kumimoji="1" lang="en-US" altLang="ja-JP" dirty="0"/>
              <a:t>(2017</a:t>
            </a:r>
            <a:r>
              <a:rPr kumimoji="1" lang="ja-JP" altLang="en-US" dirty="0"/>
              <a:t>春ごろ</a:t>
            </a:r>
            <a:r>
              <a:rPr kumimoji="1" lang="en-US" altLang="ja-JP" dirty="0"/>
              <a:t>)</a:t>
            </a:r>
          </a:p>
          <a:p>
            <a:endParaRPr kumimoji="1" lang="en-US" altLang="ja-JP" dirty="0"/>
          </a:p>
          <a:p>
            <a:r>
              <a:rPr kumimoji="1" lang="ja-JP" altLang="en-US" dirty="0"/>
              <a:t>三次のカーネル関数</a:t>
            </a:r>
            <a:r>
              <a:rPr kumimoji="1" lang="en-US" altLang="ja-JP" dirty="0"/>
              <a:t>h(x)</a:t>
            </a:r>
          </a:p>
          <a:p>
            <a:r>
              <a:rPr kumimoji="1" lang="en-US" altLang="ja-JP" dirty="0"/>
              <a:t>h(x)</a:t>
            </a:r>
            <a:r>
              <a:rPr kumimoji="1" lang="ja-JP" altLang="en-US" dirty="0"/>
              <a:t> </a:t>
            </a:r>
            <a:r>
              <a:rPr kumimoji="1" lang="en-US" altLang="ja-JP" dirty="0"/>
              <a:t>= </a:t>
            </a:r>
            <a:r>
              <a:rPr kumimoji="1" lang="en-US" altLang="ja-JP" baseline="0" dirty="0"/>
              <a:t>A1 x</a:t>
            </a:r>
            <a:r>
              <a:rPr kumimoji="1" lang="en-US" altLang="ja-JP" baseline="30000" dirty="0"/>
              <a:t>3 </a:t>
            </a:r>
            <a:r>
              <a:rPr kumimoji="1" lang="en-US" altLang="ja-JP" baseline="0" dirty="0"/>
              <a:t>+B1 x</a:t>
            </a:r>
            <a:r>
              <a:rPr kumimoji="1" lang="en-US" altLang="ja-JP" baseline="30000" dirty="0"/>
              <a:t>2 </a:t>
            </a:r>
            <a:r>
              <a:rPr kumimoji="1" lang="en-US" altLang="ja-JP" baseline="0" dirty="0"/>
              <a:t>+C1 x</a:t>
            </a:r>
            <a:r>
              <a:rPr kumimoji="1" lang="en-US" altLang="ja-JP" baseline="30000" dirty="0"/>
              <a:t> </a:t>
            </a:r>
            <a:r>
              <a:rPr kumimoji="1" lang="en-US" altLang="ja-JP" baseline="0" dirty="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h(x)</a:t>
            </a:r>
            <a:r>
              <a:rPr kumimoji="1" lang="ja-JP" altLang="en-US" dirty="0"/>
              <a:t> </a:t>
            </a:r>
            <a:r>
              <a:rPr kumimoji="1" lang="en-US" altLang="ja-JP" dirty="0"/>
              <a:t>= </a:t>
            </a:r>
            <a:r>
              <a:rPr kumimoji="1" lang="en-US" altLang="ja-JP" baseline="0" dirty="0"/>
              <a:t>A2 x</a:t>
            </a:r>
            <a:r>
              <a:rPr kumimoji="1" lang="en-US" altLang="ja-JP" baseline="30000" dirty="0"/>
              <a:t>3 </a:t>
            </a:r>
            <a:r>
              <a:rPr kumimoji="1" lang="en-US" altLang="ja-JP" baseline="0" dirty="0"/>
              <a:t>+B2 x</a:t>
            </a:r>
            <a:r>
              <a:rPr kumimoji="1" lang="en-US" altLang="ja-JP" baseline="30000" dirty="0"/>
              <a:t>2 </a:t>
            </a:r>
            <a:r>
              <a:rPr kumimoji="1" lang="en-US" altLang="ja-JP" baseline="0" dirty="0"/>
              <a:t>+C2 x</a:t>
            </a:r>
            <a:r>
              <a:rPr kumimoji="1" lang="en-US" altLang="ja-JP" baseline="30000" dirty="0"/>
              <a:t> </a:t>
            </a:r>
            <a:r>
              <a:rPr kumimoji="1" lang="en-US" altLang="ja-JP" baseline="0" dirty="0"/>
              <a:t>+D2    1&lt;|x|&lt;2</a:t>
            </a:r>
          </a:p>
          <a:p>
            <a:r>
              <a:rPr kumimoji="1" lang="en-US" altLang="ja-JP" dirty="0"/>
              <a:t>h(x)</a:t>
            </a:r>
            <a:r>
              <a:rPr kumimoji="1" lang="ja-JP" altLang="en-US" dirty="0"/>
              <a:t> </a:t>
            </a:r>
            <a:r>
              <a:rPr kumimoji="1" lang="en-US" altLang="ja-JP" dirty="0"/>
              <a:t>= 0</a:t>
            </a:r>
          </a:p>
          <a:p>
            <a:r>
              <a:rPr kumimoji="1" lang="ja-JP" altLang="en-US" dirty="0"/>
              <a:t>を仮定し，</a:t>
            </a:r>
            <a:endParaRPr kumimoji="1" lang="en-US" altLang="ja-JP" dirty="0"/>
          </a:p>
          <a:p>
            <a:r>
              <a:rPr kumimoji="1" lang="en-US" altLang="ja-JP" dirty="0"/>
              <a:t>h(0) = 1, h(-1) = h(1) = h(2) = 0</a:t>
            </a:r>
          </a:p>
          <a:p>
            <a:r>
              <a:rPr kumimoji="1" lang="ja-JP" altLang="en-US" dirty="0"/>
              <a:t>と境界における勾配の連続性を仮定すると得られる．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63</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この図は、先の図と補間順序が異なる</a:t>
            </a:r>
            <a:endParaRPr kumimoji="1" lang="en-US" altLang="ja-JP" dirty="0"/>
          </a:p>
          <a:p>
            <a:endParaRPr kumimoji="1" lang="en-US" altLang="ja-JP" dirty="0"/>
          </a:p>
          <a:p>
            <a:r>
              <a:rPr kumimoji="1" lang="ja-JP" altLang="en-US" dirty="0"/>
              <a:t>まず、</a:t>
            </a:r>
            <a:r>
              <a:rPr kumimoji="1" lang="en-US" altLang="ja-JP" dirty="0"/>
              <a:t>y=0,</a:t>
            </a:r>
            <a:r>
              <a:rPr kumimoji="1" lang="en-US" altLang="ja-JP" baseline="0" dirty="0"/>
              <a:t> y=1, y=2, y=3</a:t>
            </a:r>
            <a:r>
              <a:rPr kumimoji="1" lang="ja-JP" altLang="en-US" baseline="0" dirty="0"/>
              <a:t>で補完して緑の曲線上の黄色の点を取得</a:t>
            </a:r>
            <a:endParaRPr kumimoji="1" lang="en-US" altLang="ja-JP" baseline="0" dirty="0"/>
          </a:p>
          <a:p>
            <a:endParaRPr kumimoji="1" lang="en-US" altLang="ja-JP" baseline="0" dirty="0"/>
          </a:p>
          <a:p>
            <a:endParaRPr kumimoji="1" lang="en-US" altLang="ja-JP" baseline="0" dirty="0"/>
          </a:p>
          <a:p>
            <a:r>
              <a:rPr kumimoji="1" lang="en-US" altLang="ja-JP" baseline="0" dirty="0"/>
              <a:t>H(x) F H(y) </a:t>
            </a:r>
            <a:r>
              <a:rPr kumimoji="1" lang="ja-JP" altLang="en-US" baseline="0" dirty="0"/>
              <a:t>という計算を， </a:t>
            </a:r>
            <a:r>
              <a:rPr kumimoji="1" lang="en-US" altLang="ja-JP" baseline="0" dirty="0"/>
              <a:t>(H(x)F) H(y)</a:t>
            </a:r>
            <a:r>
              <a:rPr kumimoji="1" lang="ja-JP" altLang="en-US" baseline="0" dirty="0"/>
              <a:t>の順序で行っている</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67</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Skew matrix</a:t>
            </a:r>
            <a:r>
              <a:rPr kumimoji="1" lang="ja-JP" altLang="en-US" baseline="0" dirty="0"/>
              <a:t>としても表現可能</a:t>
            </a:r>
            <a:r>
              <a:rPr kumimoji="1" lang="en-US" altLang="ja-JP" baseline="0" dirty="0"/>
              <a:t> </a:t>
            </a:r>
          </a:p>
          <a:p>
            <a:r>
              <a:rPr kumimoji="1" lang="en-US" altLang="ja-JP" baseline="0" dirty="0"/>
              <a:t>0    -z1  y1   x2</a:t>
            </a:r>
          </a:p>
          <a:p>
            <a:r>
              <a:rPr kumimoji="1" lang="en-US" altLang="ja-JP" baseline="0" dirty="0"/>
              <a:t>z1    0  -x1   y2</a:t>
            </a:r>
          </a:p>
          <a:p>
            <a:r>
              <a:rPr kumimoji="1" lang="en-US" altLang="ja-JP" baseline="0" dirty="0"/>
              <a:t>-y1  x1   0    z2</a:t>
            </a:r>
          </a:p>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173589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28600" indent="-228600">
              <a:buAutoNum type="arabicParenBoth"/>
            </a:pPr>
            <a:r>
              <a:rPr kumimoji="1" lang="en-US" altLang="ja-JP" dirty="0"/>
              <a:t>(10,14,7)^T</a:t>
            </a:r>
          </a:p>
          <a:p>
            <a:pPr marL="228600" indent="-228600">
              <a:buAutoNum type="arabicParenBoth"/>
            </a:pPr>
            <a:r>
              <a:rPr kumimoji="1" lang="en-US" altLang="ja-JP" dirty="0"/>
              <a:t> (9,16, 6)</a:t>
            </a:r>
          </a:p>
          <a:p>
            <a:pPr marL="228600" indent="-228600">
              <a:buAutoNum type="arabicParenBoth"/>
            </a:pPr>
            <a:r>
              <a:rPr kumimoji="1" lang="en-US" altLang="ja-JP" dirty="0"/>
              <a:t> </a:t>
            </a:r>
          </a:p>
          <a:p>
            <a:pPr marL="0" indent="0">
              <a:buNone/>
            </a:pPr>
            <a:r>
              <a:rPr kumimoji="1" lang="en-US" altLang="ja-JP" dirty="0"/>
              <a:t>10   8   6</a:t>
            </a:r>
          </a:p>
          <a:p>
            <a:pPr marL="0" indent="0">
              <a:buNone/>
            </a:pPr>
            <a:r>
              <a:rPr kumimoji="1" lang="en-US" altLang="ja-JP" dirty="0"/>
              <a:t>14 13 22</a:t>
            </a:r>
          </a:p>
          <a:p>
            <a:pPr marL="228600" indent="-228600">
              <a:buAutoNum type="arabicPlain" startAt="7"/>
            </a:pPr>
            <a:r>
              <a:rPr kumimoji="1" lang="en-US" altLang="ja-JP" dirty="0"/>
              <a:t>4  5</a:t>
            </a:r>
          </a:p>
          <a:p>
            <a:pPr marL="0" indent="0">
              <a:buNone/>
            </a:pPr>
            <a:endParaRPr kumimoji="1" lang="en-US" altLang="ja-JP" dirty="0"/>
          </a:p>
          <a:p>
            <a:pPr marL="0" indent="0">
              <a:buNone/>
            </a:pPr>
            <a:r>
              <a:rPr kumimoji="1" lang="en-US" altLang="ja-JP" dirty="0"/>
              <a:t>(4)</a:t>
            </a:r>
            <a:br>
              <a:rPr kumimoji="1" lang="en-US" altLang="ja-JP" dirty="0"/>
            </a:br>
            <a:r>
              <a:rPr kumimoji="1" lang="en-US" altLang="ja-JP" dirty="0"/>
              <a:t>29</a:t>
            </a:r>
          </a:p>
          <a:p>
            <a:pPr marL="228600" indent="-228600">
              <a:buAutoNum type="arabicParenBoth"/>
            </a:pP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d>
                      <m:dPr>
                        <m:ctrlPr>
                          <a:rPr lang="ja-JP" altLang="ja-JP" sz="1300" i="1" smtClean="0">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ja-JP" altLang="en-US" sz="1300" dirty="0"/>
                  <a:t>　固有値 </a:t>
                </a:r>
                <a:r>
                  <a:rPr lang="en-US" altLang="ja-JP" sz="1300" dirty="0"/>
                  <a:t>1, 1/2.  </a:t>
                </a:r>
                <a:r>
                  <a:rPr lang="ja-JP" altLang="en-US" sz="1300" dirty="0"/>
                  <a:t>固有ベクトル </a:t>
                </a:r>
                <a:r>
                  <a:rPr lang="en-US" altLang="ja-JP" sz="1300" dirty="0"/>
                  <a:t>(1,</a:t>
                </a:r>
                <a:r>
                  <a:rPr lang="en-US" altLang="ja-JP" sz="1300" baseline="0" dirty="0"/>
                  <a:t> 1</a:t>
                </a:r>
                <a:r>
                  <a:rPr lang="en-US" altLang="ja-JP" sz="1300" dirty="0"/>
                  <a:t>) (2,3)</a:t>
                </a: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en-US" altLang="ja-JP" sz="1300" dirty="0"/>
              </a:p>
              <a:p>
                <a:pPr defTabSz="990478">
                  <a:defRPr/>
                </a:pPr>
                <a:endParaRPr lang="en-US" altLang="ja-JP" sz="1300" dirty="0"/>
              </a:p>
              <a:p>
                <a:pPr defTabSz="990478">
                  <a:defRPr/>
                </a:pPr>
                <a:endParaRPr lang="ja-JP" altLang="ja-JP" sz="1300" dirty="0"/>
              </a:p>
              <a:p>
                <a14:m>
                  <m:oMath xmlns:m="http://schemas.openxmlformats.org/officeDocument/2006/math">
                    <m:d>
                      <m:dPr>
                        <m:ctrlPr>
                          <a:rPr lang="en-US" altLang="ja-JP" sz="1300" i="1" smtClean="0">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a:t>　固有値</a:t>
                </a:r>
                <a:r>
                  <a:rPr kumimoji="1" lang="en-US" altLang="ja-JP" dirty="0"/>
                  <a:t>, 1,2,3, </a:t>
                </a:r>
                <a:r>
                  <a:rPr kumimoji="1" lang="ja-JP" altLang="en-US" dirty="0"/>
                  <a:t>固有ベクトル　</a:t>
                </a:r>
                <a:r>
                  <a:rPr kumimoji="1" lang="en-US" altLang="ja-JP" dirty="0"/>
                  <a:t>(1 0 1) (2 0 1) (0 1 0) </a:t>
                </a:r>
              </a:p>
              <a:p>
                <a:endParaRPr kumimoji="1" lang="en-US" altLang="ja-JP" dirty="0"/>
              </a:p>
              <a:p>
                <a:r>
                  <a:rPr kumimoji="1" lang="en-US" altLang="ja-JP" dirty="0"/>
                  <a:t>(3-x)(3-x)(-x) - (3-x)(-2)1 = 0</a:t>
                </a:r>
              </a:p>
              <a:p>
                <a:r>
                  <a:rPr kumimoji="1" lang="en-US" altLang="ja-JP" dirty="0"/>
                  <a:t>x^3 – 6x^2 + 11x – 6= 0</a:t>
                </a:r>
              </a:p>
              <a:p>
                <a:r>
                  <a:rPr kumimoji="1" lang="en-US" altLang="ja-JP" dirty="0"/>
                  <a:t>X = 1 </a:t>
                </a:r>
                <a:r>
                  <a:rPr kumimoji="1" lang="ja-JP" altLang="en-US" dirty="0"/>
                  <a:t>が解なので、 </a:t>
                </a:r>
                <a:r>
                  <a:rPr kumimoji="1" lang="en-US" altLang="ja-JP" dirty="0"/>
                  <a:t>(x-1)(x^2+ax+b) </a:t>
                </a:r>
                <a:r>
                  <a:rPr kumimoji="1" lang="ja-JP" altLang="en-US" dirty="0"/>
                  <a:t>と置いて</a:t>
                </a:r>
                <a:r>
                  <a:rPr kumimoji="1" lang="en-US" altLang="ja-JP" dirty="0"/>
                  <a:t>a </a:t>
                </a:r>
                <a:r>
                  <a:rPr kumimoji="1" lang="ja-JP" altLang="en-US" dirty="0"/>
                  <a:t>とｂを求めると、、</a:t>
                </a:r>
                <a:endParaRPr kumimoji="1" lang="en-US" altLang="ja-JP" dirty="0"/>
              </a:p>
              <a:p>
                <a:r>
                  <a:rPr kumimoji="1" lang="en-US" altLang="ja-JP" dirty="0"/>
                  <a:t>(x-1)(x^2-5x+6) = 0</a:t>
                </a:r>
              </a:p>
              <a:p>
                <a:r>
                  <a:rPr kumimoji="1" lang="en-US" altLang="ja-JP" dirty="0"/>
                  <a:t>(x-1)(x-2)(x-3) = 0</a:t>
                </a:r>
              </a:p>
              <a:p>
                <a:r>
                  <a:rPr kumimoji="1" lang="ja-JP" altLang="en-US" dirty="0"/>
                  <a:t>となる</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A v1 = a1 v1, </a:t>
                </a:r>
                <a:r>
                  <a:rPr kumimoji="1" lang="en-US" altLang="ja-JP" baseline="0" dirty="0"/>
                  <a:t> </a:t>
                </a:r>
              </a:p>
              <a:p>
                <a:r>
                  <a:rPr kumimoji="1" lang="en-US" altLang="ja-JP" dirty="0"/>
                  <a:t>A v2 = a2 v2,</a:t>
                </a:r>
                <a:r>
                  <a:rPr kumimoji="1" lang="en-US" altLang="ja-JP" baseline="0" dirty="0"/>
                  <a:t> </a:t>
                </a:r>
              </a:p>
              <a:p>
                <a:r>
                  <a:rPr kumimoji="1" lang="en-US" altLang="ja-JP" dirty="0"/>
                  <a:t>A v3 = a3 v3</a:t>
                </a:r>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 (v1 v2 v3) = (v1</a:t>
                </a:r>
                <a:r>
                  <a:rPr kumimoji="1" lang="en-US" altLang="ja-JP" baseline="0" dirty="0"/>
                  <a:t> v2 v3) D(a1 a2 a3)</a:t>
                </a:r>
                <a:endParaRPr kumimoji="1" lang="en-US" altLang="ja-JP" dirty="0"/>
              </a:p>
              <a:p>
                <a:r>
                  <a:rPr kumimoji="1" lang="en-US" altLang="ja-JP" dirty="0"/>
                  <a:t>A U = U</a:t>
                </a:r>
                <a:r>
                  <a:rPr kumimoji="1" lang="en-US" altLang="ja-JP" baseline="0" dirty="0"/>
                  <a:t> D</a:t>
                </a:r>
              </a:p>
              <a:p>
                <a:r>
                  <a:rPr kumimoji="1" lang="en-US" altLang="ja-JP" baseline="0" dirty="0"/>
                  <a:t>   A = U D U^T</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200" i="1" smtClean="0">
                            <a:latin typeface="Cambria Math" panose="02040503050406030204" pitchFamily="18" charset="0"/>
                          </a:rPr>
                        </m:ctrlPr>
                      </m:dPr>
                      <m:e>
                        <m:m>
                          <m:mPr>
                            <m:mcs>
                              <m:mc>
                                <m:mcPr>
                                  <m:count m:val="3"/>
                                  <m:mcJc m:val="center"/>
                                </m:mcPr>
                              </m:mc>
                            </m:mcs>
                            <m:ctrlPr>
                              <a:rPr lang="en-US" altLang="ja-JP" sz="1200" i="1">
                                <a:latin typeface="Cambria Math" panose="02040503050406030204" pitchFamily="18" charset="0"/>
                              </a:rPr>
                            </m:ctrlPr>
                          </m:mPr>
                          <m:mr>
                            <m:e>
                              <m:r>
                                <m:rPr>
                                  <m:brk m:alnAt="7"/>
                                </m:rPr>
                                <a:rPr lang="en-US" altLang="ja-JP" sz="1200" i="1">
                                  <a:latin typeface="Cambria Math" panose="02040503050406030204" pitchFamily="18" charset="0"/>
                                </a:rPr>
                                <m:t>3</m:t>
                              </m:r>
                            </m:e>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mr>
                          <m:mr>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mr>
                          <m:mr>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e>
                              <m:r>
                                <a:rPr lang="en-US" altLang="ja-JP" sz="1200" b="0" i="1" smtClean="0">
                                  <a:latin typeface="Cambria Math" panose="02040503050406030204" pitchFamily="18" charset="0"/>
                                </a:rPr>
                                <m:t>2</m:t>
                              </m:r>
                            </m:e>
                          </m:mr>
                        </m:m>
                      </m:e>
                    </m:d>
                  </m:oMath>
                </a14:m>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0">
                    <a:latin typeface="Cambria Math" panose="02040503050406030204" pitchFamily="18" charset="0"/>
                  </a:rPr>
                  <a:t>(■8(3&amp;0&amp;</a:t>
                </a:r>
                <a:r>
                  <a:rPr lang="en-US" altLang="ja-JP" sz="1200" b="0" i="0">
                    <a:latin typeface="Cambria Math" panose="02040503050406030204" pitchFamily="18" charset="0"/>
                  </a:rPr>
                  <a:t>0@</a:t>
                </a:r>
                <a:r>
                  <a:rPr lang="en-US" altLang="ja-JP" sz="1200" i="0">
                    <a:latin typeface="Cambria Math" panose="02040503050406030204" pitchFamily="18" charset="0"/>
                  </a:rPr>
                  <a:t>0&amp;</a:t>
                </a:r>
                <a:r>
                  <a:rPr lang="en-US" altLang="ja-JP" sz="1200" b="0" i="0">
                    <a:latin typeface="Cambria Math" panose="02040503050406030204" pitchFamily="18" charset="0"/>
                  </a:rPr>
                  <a:t>0&amp;−1@0&amp;1&amp;2))</a:t>
                </a:r>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377783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2023/8/15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2023/8/15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6.jpeg"/><Relationship Id="rId7" Type="http://schemas.openxmlformats.org/officeDocument/2006/relationships/image" Target="../media/image43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5.jpe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53.png"/><Relationship Id="rId5" Type="http://schemas.openxmlformats.org/officeDocument/2006/relationships/image" Target="../media/image312.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301.png"/><Relationship Id="rId9" Type="http://schemas.openxmlformats.org/officeDocument/2006/relationships/image" Target="../media/image512.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46.jpe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46.jpe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43.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46.jpe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47.jpe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48.jpeg"/><Relationship Id="rId9" Type="http://schemas.openxmlformats.org/officeDocument/2006/relationships/image" Target="../media/image100.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48.jpe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9.png"/><Relationship Id="rId2" Type="http://schemas.openxmlformats.org/officeDocument/2006/relationships/notesSlide" Target="../notesSlides/notesSlide12.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0.png"/><Relationship Id="rId15" Type="http://schemas.openxmlformats.org/officeDocument/2006/relationships/image" Target="../media/image127.png"/><Relationship Id="rId10" Type="http://schemas.openxmlformats.org/officeDocument/2006/relationships/image" Target="../media/image121.png"/><Relationship Id="rId4" Type="http://schemas.openxmlformats.org/officeDocument/2006/relationships/image" Target="../media/image108.png"/><Relationship Id="rId9" Type="http://schemas.openxmlformats.org/officeDocument/2006/relationships/image" Target="../media/image120.png"/><Relationship Id="rId14" Type="http://schemas.openxmlformats.org/officeDocument/2006/relationships/image" Target="../media/image126.png"/></Relationships>
</file>

<file path=ppt/slides/_rels/slide2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0.png"/><Relationship Id="rId7"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5.png"/><Relationship Id="rId3" Type="http://schemas.openxmlformats.org/officeDocument/2006/relationships/image" Target="../media/image109.jpe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43.png"/><Relationship Id="rId16" Type="http://schemas.openxmlformats.org/officeDocument/2006/relationships/image" Target="../media/image142.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6.png"/><Relationship Id="rId4" Type="http://schemas.openxmlformats.org/officeDocument/2006/relationships/image" Target="../media/image45.jpeg"/><Relationship Id="rId9" Type="http://schemas.openxmlformats.org/officeDocument/2006/relationships/image" Target="../media/image135.png"/><Relationship Id="rId14"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44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161.png"/><Relationship Id="rId9" Type="http://schemas.openxmlformats.org/officeDocument/2006/relationships/image" Target="../media/image1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1" Type="http://schemas.openxmlformats.org/officeDocument/2006/relationships/image" Target="../media/image130.png"/><Relationship Id="rId25" Type="http://schemas.openxmlformats.org/officeDocument/2006/relationships/image" Target="../media/image155.png"/><Relationship Id="rId2" Type="http://schemas.openxmlformats.org/officeDocument/2006/relationships/notesSlide" Target="../notesSlides/notesSlide14.xml"/><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24" Type="http://schemas.openxmlformats.org/officeDocument/2006/relationships/image" Target="../media/image116.png"/><Relationship Id="rId15" Type="http://schemas.openxmlformats.org/officeDocument/2006/relationships/image" Target="../media/image166.png"/><Relationship Id="rId23" Type="http://schemas.openxmlformats.org/officeDocument/2006/relationships/image" Target="../media/image148.png"/><Relationship Id="rId10" Type="http://schemas.openxmlformats.org/officeDocument/2006/relationships/image" Target="../media/image161.png"/><Relationship Id="rId14" Type="http://schemas.openxmlformats.org/officeDocument/2006/relationships/image" Target="../media/image165.png"/><Relationship Id="rId22" Type="http://schemas.openxmlformats.org/officeDocument/2006/relationships/image" Target="../media/image144.png"/></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2.xml.rels><?xml version="1.0" encoding="UTF-8" standalone="yes"?>
<Relationships xmlns="http://schemas.openxmlformats.org/package/2006/relationships"><Relationship Id="rId13" Type="http://schemas.openxmlformats.org/officeDocument/2006/relationships/image" Target="../media/image186.png"/><Relationship Id="rId18" Type="http://schemas.openxmlformats.org/officeDocument/2006/relationships/image" Target="../media/image130.png"/><Relationship Id="rId21" Type="http://schemas.openxmlformats.org/officeDocument/2006/relationships/image" Target="../media/image116.png"/><Relationship Id="rId17" Type="http://schemas.openxmlformats.org/officeDocument/2006/relationships/image" Target="../media/image190.png"/><Relationship Id="rId2" Type="http://schemas.openxmlformats.org/officeDocument/2006/relationships/image" Target="../media/image176.png"/><Relationship Id="rId20" Type="http://schemas.openxmlformats.org/officeDocument/2006/relationships/image" Target="../media/image148.png"/><Relationship Id="rId1" Type="http://schemas.openxmlformats.org/officeDocument/2006/relationships/slideLayout" Target="../slideLayouts/slideLayout2.xml"/><Relationship Id="rId19" Type="http://schemas.openxmlformats.org/officeDocument/2006/relationships/image" Target="../media/image144.png"/><Relationship Id="rId9" Type="http://schemas.openxmlformats.org/officeDocument/2006/relationships/image" Target="../media/image182.png"/><Relationship Id="rId14" Type="http://schemas.openxmlformats.org/officeDocument/2006/relationships/image" Target="../media/image160.png"/><Relationship Id="rId22" Type="http://schemas.openxmlformats.org/officeDocument/2006/relationships/image" Target="../media/image155.png"/></Relationships>
</file>

<file path=ppt/slides/_rels/slide3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163.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1640.png"/><Relationship Id="rId3" Type="http://schemas.openxmlformats.org/officeDocument/2006/relationships/image" Target="../media/image46.jpeg"/><Relationship Id="rId7" Type="http://schemas.openxmlformats.org/officeDocument/2006/relationships/image" Target="../media/image225.png"/><Relationship Id="rId12" Type="http://schemas.openxmlformats.org/officeDocument/2006/relationships/image" Target="../media/image16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1620.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1670.png"/></Relationships>
</file>

<file path=ppt/slides/_rels/slide38.xml.rels><?xml version="1.0" encoding="UTF-8" standalone="yes"?>
<Relationships xmlns="http://schemas.openxmlformats.org/package/2006/relationships"><Relationship Id="rId18" Type="http://schemas.openxmlformats.org/officeDocument/2006/relationships/image" Target="../media/image168.png"/><Relationship Id="rId26" Type="http://schemas.openxmlformats.org/officeDocument/2006/relationships/image" Target="../media/image148.png"/><Relationship Id="rId21" Type="http://schemas.openxmlformats.org/officeDocument/2006/relationships/image" Target="../media/image177.png"/><Relationship Id="rId17" Type="http://schemas.openxmlformats.org/officeDocument/2006/relationships/image" Target="../media/image248.png"/><Relationship Id="rId25" Type="http://schemas.openxmlformats.org/officeDocument/2006/relationships/image" Target="../media/image144.png"/><Relationship Id="rId20" Type="http://schemas.openxmlformats.org/officeDocument/2006/relationships/image" Target="../media/image170.png"/><Relationship Id="rId1" Type="http://schemas.openxmlformats.org/officeDocument/2006/relationships/slideLayout" Target="../slideLayouts/slideLayout2.xml"/><Relationship Id="rId24" Type="http://schemas.openxmlformats.org/officeDocument/2006/relationships/image" Target="../media/image130.png"/><Relationship Id="rId23" Type="http://schemas.openxmlformats.org/officeDocument/2006/relationships/image" Target="../media/image156.png"/><Relationship Id="rId28" Type="http://schemas.openxmlformats.org/officeDocument/2006/relationships/image" Target="../media/image155.png"/><Relationship Id="rId19" Type="http://schemas.openxmlformats.org/officeDocument/2006/relationships/image" Target="../media/image169.png"/><Relationship Id="rId22" Type="http://schemas.openxmlformats.org/officeDocument/2006/relationships/image" Target="../media/image178.png"/><Relationship Id="rId27" Type="http://schemas.openxmlformats.org/officeDocument/2006/relationships/image" Target="../media/image1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60.jpg"/><Relationship Id="rId4" Type="http://schemas.openxmlformats.org/officeDocument/2006/relationships/image" Target="../media/image159.jpg"/></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8.jpg"/><Relationship Id="rId5" Type="http://schemas.openxmlformats.org/officeDocument/2006/relationships/image" Target="../media/image157.jpg"/><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5.png"/></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91.png"/><Relationship Id="rId7" Type="http://schemas.openxmlformats.org/officeDocument/2006/relationships/image" Target="../media/image5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188.png"/><Relationship Id="rId9" Type="http://schemas.openxmlformats.org/officeDocument/2006/relationships/image" Target="../media/image7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88.png"/><Relationship Id="rId7" Type="http://schemas.openxmlformats.org/officeDocument/2006/relationships/image" Target="../media/image1310.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8.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9.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6.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6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263.png"/><Relationship Id="rId9" Type="http://schemas.openxmlformats.org/officeDocument/2006/relationships/image" Target="../media/image380.png"/></Relationships>
</file>

<file path=ppt/slides/_rels/slide63.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16.png"/><Relationship Id="rId7" Type="http://schemas.openxmlformats.org/officeDocument/2006/relationships/image" Target="../media/image50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6.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61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デジタルメディア処理</a:t>
            </a:r>
            <a:r>
              <a:rPr lang="en-US" altLang="ja-JP" sz="5400" dirty="0"/>
              <a:t/>
            </a:r>
            <a:br>
              <a:rPr lang="en-US" altLang="ja-JP" sz="5400" dirty="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a:t>行列の対角化は，様々なところで利用する大切な概念</a:t>
                </a:r>
                <a:endParaRPr kumimoji="1" lang="en-US" altLang="ja-JP" dirty="0"/>
              </a:p>
              <a:p>
                <a:pPr lvl="1">
                  <a:lnSpc>
                    <a:spcPct val="100000"/>
                  </a:lnSpc>
                </a:pPr>
                <a:r>
                  <a:rPr lang="ja-JP" altLang="en-US" dirty="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a:p>
              <a:p>
                <a:pPr lvl="1">
                  <a:lnSpc>
                    <a:spcPct val="100000"/>
                  </a:lnSpc>
                </a:pPr>
                <a:r>
                  <a:rPr lang="ja-JP" altLang="en-US" dirty="0"/>
                  <a:t>極分解の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a:p>
              <a:p>
                <a:pPr lvl="1">
                  <a:lnSpc>
                    <a:spcPct val="100000"/>
                  </a:lnSpc>
                </a:pPr>
                <a:endParaRPr lang="en-US" altLang="ja-JP" dirty="0"/>
              </a:p>
              <a:p>
                <a:pPr>
                  <a:lnSpc>
                    <a:spcPct val="100000"/>
                  </a:lnSpc>
                </a:pPr>
                <a:r>
                  <a:rPr lang="ja-JP" altLang="en-US" dirty="0"/>
                  <a:t>行列はいつも対角化できるわけではない</a:t>
                </a:r>
                <a:endParaRPr lang="en-US" altLang="ja-JP" dirty="0"/>
              </a:p>
              <a:p>
                <a:pPr lvl="1">
                  <a:lnSpc>
                    <a:spcPct val="100000"/>
                  </a:lnSpc>
                </a:pPr>
                <a:r>
                  <a:rPr lang="en-US" altLang="ja-JP" sz="2000" b="1" dirty="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a:t> が</a:t>
                </a:r>
                <a:r>
                  <a:rPr lang="en-US" altLang="ja-JP" sz="2000" dirty="0"/>
                  <a:t>n</a:t>
                </a:r>
                <a:r>
                  <a:rPr lang="ja-JP" altLang="en-US" sz="2000" dirty="0"/>
                  <a:t>本の線形独立な固有ベクトルを持つとき，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a:t>は対角化可能</a:t>
                </a:r>
                <a:r>
                  <a:rPr lang="en-US" altLang="ja-JP" sz="2000" dirty="0"/>
                  <a:t>』:</a:t>
                </a:r>
                <a14:m>
                  <m:oMath xmlns:m="http://schemas.openxmlformats.org/officeDocument/2006/math">
                    <m:r>
                      <a:rPr lang="en-US" altLang="ja-JP" sz="2000" b="1">
                        <a:latin typeface="Cambria Math" panose="02040503050406030204" pitchFamily="18" charset="0"/>
                      </a:rPr>
                      <m:t>𝐀</m:t>
                    </m:r>
                  </m:oMath>
                </a14:m>
                <a:r>
                  <a:rPr lang="ja-JP" altLang="en-US" sz="2000" dirty="0"/>
                  <a:t>の持つ</a:t>
                </a:r>
                <a:r>
                  <a:rPr lang="en-US" altLang="ja-JP" sz="2000" dirty="0"/>
                  <a:t>n</a:t>
                </a:r>
                <a:r>
                  <a:rPr lang="ja-JP" altLang="en-US" sz="2000" dirty="0"/>
                  <a:t>個の固有値がすべて異なれば，</a:t>
                </a:r>
                <a:r>
                  <a:rPr lang="en-US" altLang="ja-JP" sz="2000" i="1" dirty="0"/>
                  <a:t>n</a:t>
                </a:r>
                <a:r>
                  <a:rPr lang="ja-JP" altLang="en-US" sz="2000" dirty="0"/>
                  <a:t>本の線形独立な固有ベクトルが存在するので対角化可能．</a:t>
                </a:r>
                <a:endParaRPr lang="en-US" altLang="ja-JP" sz="2000" dirty="0"/>
              </a:p>
              <a:p>
                <a:pPr lvl="1">
                  <a:lnSpc>
                    <a:spcPct val="100000"/>
                  </a:lnSpc>
                </a:pPr>
                <a:r>
                  <a:rPr lang="ja-JP" altLang="en-US" sz="2000" dirty="0"/>
                  <a:t>固有値が重複する（固有多項式が重解を持つ）場合に，対角化できないことがある．</a:t>
                </a: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3"/>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4"/>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正方形/長方形 11"/>
              <p:cNvSpPr/>
              <p:nvPr/>
            </p:nvSpPr>
            <p:spPr>
              <a:xfrm>
                <a:off x="1152405" y="1279992"/>
                <a:ext cx="10298959" cy="4023474"/>
              </a:xfrm>
              <a:prstGeom prst="rect">
                <a:avLst/>
              </a:prstGeom>
            </p:spPr>
            <p:txBody>
              <a:bodyPr wrap="squar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行列 </a:t>
                </a: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r>
                      <a:rPr lang="en-US" altLang="ja-JP" sz="2400" b="1" i="1" smtClean="0">
                        <a:latin typeface="Cambria Math" panose="02040503050406030204" pitchFamily="18" charset="0"/>
                      </a:rPr>
                      <m:t>∈</m:t>
                    </m:r>
                    <m:sSup>
                      <m:sSupPr>
                        <m:ctrlPr>
                          <a:rPr lang="en-US" altLang="ja-JP" sz="2400" b="1" i="1" smtClean="0">
                            <a:latin typeface="Cambria Math" panose="02040503050406030204" pitchFamily="18" charset="0"/>
                          </a:rPr>
                        </m:ctrlPr>
                      </m:sSupPr>
                      <m:e>
                        <m:r>
                          <a:rPr lang="en-US" altLang="ja-JP" sz="2400" b="1" i="1" smtClean="0">
                            <a:latin typeface="Cambria Math" panose="02040503050406030204" pitchFamily="18" charset="0"/>
                          </a:rPr>
                          <m:t>𝑹</m:t>
                        </m:r>
                      </m:e>
                      <m:sup>
                        <m:r>
                          <a:rPr lang="en-US" altLang="ja-JP" sz="2400" b="1" i="1" smtClean="0">
                            <a:latin typeface="Cambria Math" panose="02040503050406030204" pitchFamily="18" charset="0"/>
                          </a:rPr>
                          <m:t>𝟐</m:t>
                        </m:r>
                        <m:r>
                          <a:rPr lang="en-US" altLang="ja-JP" sz="2400" b="1" i="1" smtClean="0">
                            <a:latin typeface="Cambria Math" panose="02040503050406030204" pitchFamily="18" charset="0"/>
                          </a:rPr>
                          <m:t>𝒙</m:t>
                        </m:r>
                        <m:r>
                          <a:rPr lang="en-US" altLang="ja-JP" sz="2400" b="1" i="1" smtClean="0">
                            <a:latin typeface="Cambria Math" panose="02040503050406030204" pitchFamily="18" charset="0"/>
                          </a:rPr>
                          <m:t>𝟐</m:t>
                        </m:r>
                      </m:sup>
                    </m:sSup>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について考える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ベクトルに左からこの行列を掛けると新たな</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ベクトルができる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b="1" i="1" smtClean="0">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二次元空間の全ての点について上記の変換を行うと、各点が</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空間のどこかに移動する。つまりこれは、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空間の変形とみなせそう。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52405" y="1279992"/>
                <a:ext cx="10298959" cy="4023474"/>
              </a:xfrm>
              <a:prstGeom prst="rect">
                <a:avLst/>
              </a:prstGeom>
              <a:blipFill>
                <a:blip r:embed="rId2"/>
                <a:stretch>
                  <a:fillRect l="-888"/>
                </a:stretch>
              </a:blipFill>
            </p:spPr>
            <p:txBody>
              <a:bodyPr/>
              <a:lstStyle/>
              <a:p>
                <a:r>
                  <a:rPr lang="ja-JP" altLang="en-US">
                    <a:noFill/>
                  </a:rPr>
                  <a:t> </a:t>
                </a:r>
              </a:p>
            </p:txBody>
          </p:sp>
        </mc:Fallback>
      </mc:AlternateContent>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dirty="0"/>
              <a:t>行列による変換（固有値・固有ベクトル）の意味</a:t>
            </a:r>
          </a:p>
        </p:txBody>
      </p:sp>
    </p:spTree>
    <p:extLst>
      <p:ext uri="{BB962C8B-B14F-4D97-AF65-F5344CB8AC3E}">
        <p14:creationId xmlns:p14="http://schemas.microsoft.com/office/powerpoint/2010/main" val="297687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350520" y="933400"/>
            <a:ext cx="7993379"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a:p>
          <a:p>
            <a:endParaRPr lang="en-US" altLang="ja-JP" dirty="0"/>
          </a:p>
          <a:p>
            <a:endParaRPr lang="en-US" altLang="ja-JP" dirty="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556434" y="48367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85070" y="48367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dirty="0"/>
              <a:t>行列による変換（固有値・固有ベクトル）の意味</a:t>
            </a:r>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5612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a:t>行列による変換（固有値・固有ベクトル）の意味</a:t>
            </a:r>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373380" y="932764"/>
            <a:ext cx="7962899" cy="3993248"/>
          </a:xfrm>
          <a:prstGeom prst="rect">
            <a:avLst/>
          </a:prstGeom>
        </p:spPr>
      </p:pic>
    </p:spTree>
    <p:extLst>
      <p:ext uri="{BB962C8B-B14F-4D97-AF65-F5344CB8AC3E}">
        <p14:creationId xmlns:p14="http://schemas.microsoft.com/office/powerpoint/2010/main" val="123875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a:t>行列による変換（固有値・固有ベクトル）の意味</a:t>
            </a:r>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579294" y="46589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792462" y="46589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153250"/>
            <a:ext cx="9417963" cy="150810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対称行列の固有ベクトルは互いに直行する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この例では固有値が負なので固有ベクトルに対して鏡面変換が起こっている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2509759603"/>
              </p:ext>
            </p:extLst>
          </p:nvPr>
        </p:nvGraphicFramePr>
        <p:xfrm>
          <a:off x="325297" y="747672"/>
          <a:ext cx="8216723" cy="3848746"/>
        </p:xfrm>
        <a:graphic>
          <a:graphicData uri="http://schemas.openxmlformats.org/presentationml/2006/ole">
            <mc:AlternateContent xmlns:mc="http://schemas.openxmlformats.org/markup-compatibility/2006">
              <mc:Choice xmlns:v="urn:schemas-microsoft-com:vml" Requires="v">
                <p:oleObj spid="_x0000_s1026"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325297" y="747672"/>
                        <a:ext cx="8216723"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a:t>行列による変換（固有値・固有ベクトル）の意味</a:t>
            </a:r>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0</m:t>
                              </m:r>
                            </m:e>
                          </m:mr>
                        </m:m>
                      </m:e>
                    </m:d>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a:blip r:embed="rId3"/>
                <a:stretch>
                  <a:fillRect l="-2991" r="-1869"/>
                </a:stretch>
              </a:blipFill>
            </p:spPr>
            <p:txBody>
              <a:bodyPr/>
              <a:lstStyle/>
              <a:p>
                <a:r>
                  <a:rPr lang="ja-JP" altLang="en-US">
                    <a:noFill/>
                  </a:rPr>
                  <a:t> </a:t>
                </a:r>
              </a:p>
            </p:txBody>
          </p:sp>
        </mc:Fallback>
      </mc:AlternateContent>
      <p:sp>
        <p:nvSpPr>
          <p:cNvPr id="13" name="正方形/長方形 12"/>
          <p:cNvSpPr/>
          <p:nvPr/>
        </p:nvSpPr>
        <p:spPr>
          <a:xfrm>
            <a:off x="1579294" y="46589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792462" y="46589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153250"/>
            <a:ext cx="8186857"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固有方程式が重解となり固有値が一つしか存在しない場合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軸方向のせん断行列（後述）</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円は楕円に変換される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srcRect l="7206" t="12797" r="7972" b="10448"/>
          <a:stretch/>
        </p:blipFill>
        <p:spPr>
          <a:xfrm>
            <a:off x="231648" y="605166"/>
            <a:ext cx="8564871" cy="4181856"/>
          </a:xfrm>
          <a:prstGeom prst="rect">
            <a:avLst/>
          </a:prstGeom>
        </p:spPr>
      </p:pic>
    </p:spTree>
    <p:extLst>
      <p:ext uri="{BB962C8B-B14F-4D97-AF65-F5344CB8AC3E}">
        <p14:creationId xmlns:p14="http://schemas.microsoft.com/office/powerpoint/2010/main" val="243458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まとめ</a:t>
            </a:r>
            <a:r>
              <a:rPr lang="ja-JP" altLang="en-US" sz="3600" dirty="0"/>
              <a:t> </a:t>
            </a:r>
            <a:r>
              <a:rPr lang="en-US" altLang="ja-JP" sz="3600" dirty="0"/>
              <a:t>: </a:t>
            </a:r>
            <a:r>
              <a:rPr lang="ja-JP" altLang="en-US" sz="3600" dirty="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a:t>画像処理（と</a:t>
            </a:r>
            <a:r>
              <a:rPr kumimoji="1" lang="en-US" altLang="ja-JP" dirty="0"/>
              <a:t>CG</a:t>
            </a:r>
            <a:r>
              <a:rPr kumimoji="1" lang="ja-JP" altLang="en-US" dirty="0"/>
              <a:t>）に頻出する行列・ベクトル演算の基礎を復習した</a:t>
            </a:r>
            <a:endParaRPr kumimoji="1" lang="en-US" altLang="ja-JP" dirty="0"/>
          </a:p>
          <a:p>
            <a:pPr lvl="1"/>
            <a:r>
              <a:rPr lang="ja-JP" altLang="en-US" dirty="0"/>
              <a:t>行列とベクトルの積</a:t>
            </a:r>
            <a:endParaRPr lang="en-US" altLang="ja-JP" dirty="0"/>
          </a:p>
          <a:p>
            <a:pPr lvl="1"/>
            <a:r>
              <a:rPr lang="ja-JP" altLang="en-US" dirty="0"/>
              <a:t>内積・外積</a:t>
            </a:r>
            <a:endParaRPr lang="en-US" altLang="ja-JP" dirty="0"/>
          </a:p>
          <a:p>
            <a:pPr lvl="1"/>
            <a:r>
              <a:rPr lang="ja-JP" altLang="en-US" dirty="0"/>
              <a:t>逆行列</a:t>
            </a:r>
            <a:endParaRPr lang="en-US" altLang="ja-JP" dirty="0"/>
          </a:p>
          <a:p>
            <a:pPr lvl="1"/>
            <a:r>
              <a:rPr lang="ja-JP" altLang="en-US" dirty="0"/>
              <a:t>固有値・固有ベクトル</a:t>
            </a:r>
            <a:endParaRPr lang="en-US" altLang="ja-JP" dirty="0"/>
          </a:p>
          <a:p>
            <a:pPr lvl="1"/>
            <a:r>
              <a:rPr lang="ja-JP" altLang="en-US" dirty="0"/>
              <a:t>対角化</a:t>
            </a:r>
            <a:endParaRPr lang="en-US" altLang="ja-JP" dirty="0"/>
          </a:p>
          <a:p>
            <a:pPr marL="457200" lvl="1" indent="0">
              <a:buNone/>
            </a:pPr>
            <a:endParaRPr lang="en-US" altLang="ja-JP" dirty="0"/>
          </a:p>
          <a:p>
            <a:pPr marL="457200" lvl="1" indent="0">
              <a:buNone/>
            </a:pPr>
            <a:r>
              <a:rPr lang="ja-JP" altLang="en-US" dirty="0"/>
              <a:t>今日復習した内容は色々な分野で頻繁に出てくるので</a:t>
            </a:r>
            <a:r>
              <a:rPr lang="ja-JP" altLang="en-US" b="1" dirty="0">
                <a:solidFill>
                  <a:srgbClr val="FF0000"/>
                </a:solidFill>
              </a:rPr>
              <a:t>覚えて</a:t>
            </a:r>
            <a:r>
              <a:rPr lang="ja-JP" altLang="en-US" dirty="0"/>
              <a:t>ください</a:t>
            </a:r>
            <a:endParaRPr lang="en-US" altLang="ja-JP" dirty="0"/>
          </a:p>
        </p:txBody>
      </p:sp>
    </p:spTree>
    <p:extLst>
      <p:ext uri="{BB962C8B-B14F-4D97-AF65-F5344CB8AC3E}">
        <p14:creationId xmlns:p14="http://schemas.microsoft.com/office/powerpoint/2010/main" val="117716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a:t>
            </a:r>
          </a:p>
        </p:txBody>
      </p:sp>
      <p:sp>
        <p:nvSpPr>
          <p:cNvPr id="3" name="コンテンツ プレースホルダー 2"/>
          <p:cNvSpPr>
            <a:spLocks noGrp="1"/>
          </p:cNvSpPr>
          <p:nvPr>
            <p:ph idx="1"/>
          </p:nvPr>
        </p:nvSpPr>
        <p:spPr>
          <a:xfrm>
            <a:off x="776346" y="5742272"/>
            <a:ext cx="10834915" cy="1115728"/>
          </a:xfrm>
        </p:spPr>
        <p:txBody>
          <a:bodyPr>
            <a:normAutofit/>
          </a:bodyPr>
          <a:lstStyle/>
          <a:p>
            <a:r>
              <a:rPr lang="en-US" altLang="ja-JP" sz="2400" dirty="0"/>
              <a:t>2x2</a:t>
            </a:r>
            <a:r>
              <a:rPr lang="ja-JP" altLang="en-US" sz="2400" dirty="0"/>
              <a:t>行列は２次元空間中の任意の点を移動させる作用を持つ</a:t>
            </a:r>
            <a:endParaRPr lang="en-US" altLang="ja-JP" sz="2400" dirty="0"/>
          </a:p>
          <a:p>
            <a:pPr marL="0" indent="0">
              <a:buNone/>
            </a:pPr>
            <a:r>
              <a:rPr lang="en-US" altLang="ja-JP" sz="2400" dirty="0"/>
              <a:t>  </a:t>
            </a:r>
            <a:r>
              <a:rPr lang="ja-JP" altLang="en-US" sz="2400" dirty="0"/>
              <a:t>　</a:t>
            </a:r>
            <a:r>
              <a:rPr lang="en-US" altLang="ja-JP" sz="2400" dirty="0">
                <a:sym typeface="Wingdings" panose="05000000000000000000" pitchFamily="2" charset="2"/>
              </a:rPr>
              <a:t> </a:t>
            </a:r>
            <a:r>
              <a:rPr lang="ja-JP" altLang="en-US" sz="2400" dirty="0">
                <a:sym typeface="Wingdings" panose="05000000000000000000" pitchFamily="2" charset="2"/>
              </a:rPr>
              <a:t>行列の積により画像の変形が表現できる</a:t>
            </a:r>
            <a:r>
              <a:rPr lang="ja-JP" altLang="en-US" sz="2400" dirty="0"/>
              <a:t>（線形変換）</a:t>
            </a:r>
            <a:endParaRPr lang="en-US" altLang="ja-JP" sz="2400" dirty="0"/>
          </a:p>
        </p:txBody>
      </p:sp>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9603B34A-1072-4A9D-B7E6-6A9CD1A97FB6}"/>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a:off x="1876300" y="1574182"/>
            <a:ext cx="2974768" cy="2977416"/>
          </a:xfrm>
          <a:prstGeom prst="rect">
            <a:avLst/>
          </a:prstGeom>
        </p:spPr>
      </p:pic>
      <p:pic>
        <p:nvPicPr>
          <p:cNvPr id="9" name="図 8">
            <a:extLst>
              <a:ext uri="{FF2B5EF4-FFF2-40B4-BE49-F238E27FC236}">
                <a16:creationId xmlns:a16="http://schemas.microsoft.com/office/drawing/2014/main" id="{9E33D6FA-D6B8-403A-AEA4-3A17FA42D34E}"/>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rot="20580498">
            <a:off x="7231108" y="1479264"/>
            <a:ext cx="3720014" cy="2337103"/>
          </a:xfrm>
          <a:prstGeom prst="rect">
            <a:avLst/>
          </a:prstGeom>
        </p:spPr>
      </p:pic>
    </p:spTree>
    <p:extLst>
      <p:ext uri="{BB962C8B-B14F-4D97-AF65-F5344CB8AC3E}">
        <p14:creationId xmlns:p14="http://schemas.microsoft.com/office/powerpoint/2010/main" val="37069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6868874D-79D5-4C6E-8BBF-781424C69E36}"/>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83917" y="4635509"/>
            <a:ext cx="937954" cy="1827638"/>
          </a:xfrm>
          <a:prstGeom prst="rect">
            <a:avLst/>
          </a:prstGeom>
        </p:spPr>
      </p:pic>
      <p:pic>
        <p:nvPicPr>
          <p:cNvPr id="31" name="図 30">
            <a:extLst>
              <a:ext uri="{FF2B5EF4-FFF2-40B4-BE49-F238E27FC236}">
                <a16:creationId xmlns:a16="http://schemas.microsoft.com/office/drawing/2014/main" id="{7770FF07-EEAF-433A-B02C-476E60CA1FC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784443" y="4998283"/>
            <a:ext cx="1463560" cy="1464863"/>
          </a:xfrm>
          <a:prstGeom prst="rect">
            <a:avLst/>
          </a:prstGeom>
        </p:spPr>
      </p:pic>
      <p:sp>
        <p:nvSpPr>
          <p:cNvPr id="2" name="タイトル 1"/>
          <p:cNvSpPr>
            <a:spLocks noGrp="1"/>
          </p:cNvSpPr>
          <p:nvPr>
            <p:ph type="title"/>
          </p:nvPr>
        </p:nvSpPr>
        <p:spPr>
          <a:xfrm>
            <a:off x="552412" y="283483"/>
            <a:ext cx="11473211" cy="733270"/>
          </a:xfrm>
        </p:spPr>
        <p:txBody>
          <a:bodyPr/>
          <a:lstStyle/>
          <a:p>
            <a:pPr algn="ctr"/>
            <a:r>
              <a:rPr kumimoji="1" lang="ja-JP" altLang="en-US" dirty="0"/>
              <a:t>線形変換</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2412" y="1045029"/>
                <a:ext cx="11473211" cy="3322566"/>
              </a:xfrm>
            </p:spPr>
            <p:txBody>
              <a:bodyPr>
                <a:normAutofit/>
              </a:bodyPr>
              <a:lstStyle/>
              <a:p>
                <a:pPr>
                  <a:lnSpc>
                    <a:spcPct val="100000"/>
                  </a:lnSpc>
                  <a:spcBef>
                    <a:spcPts val="0"/>
                  </a:spcBef>
                </a:pPr>
                <a:r>
                  <a:rPr kumimoji="1" lang="ja-JP" altLang="en-US" sz="2400" dirty="0"/>
                  <a:t>画像は</a:t>
                </a:r>
                <a:r>
                  <a:rPr kumimoji="1" lang="en-US" altLang="ja-JP" sz="2400" dirty="0"/>
                  <a:t>2</a:t>
                </a:r>
                <a:r>
                  <a:rPr kumimoji="1" lang="ja-JP" altLang="en-US" sz="2400" dirty="0"/>
                  <a:t>次元座標系に配置されているとする</a:t>
                </a:r>
                <a:endParaRPr kumimoji="1" lang="en-US" altLang="ja-JP" sz="2400" dirty="0"/>
              </a:p>
              <a:p>
                <a:pPr lvl="1">
                  <a:lnSpc>
                    <a:spcPct val="100000"/>
                  </a:lnSpc>
                  <a:spcBef>
                    <a:spcPts val="0"/>
                  </a:spcBef>
                </a:pPr>
                <a:r>
                  <a:rPr lang="ja-JP" altLang="en-US" sz="2000" dirty="0"/>
                  <a:t>教科書に合わせて左下を原点とする</a:t>
                </a:r>
                <a:endParaRPr lang="en-US" altLang="ja-JP" sz="2000" dirty="0"/>
              </a:p>
              <a:p>
                <a:pPr lvl="1">
                  <a:lnSpc>
                    <a:spcPct val="100000"/>
                  </a:lnSpc>
                  <a:spcBef>
                    <a:spcPts val="0"/>
                  </a:spcBef>
                </a:pPr>
                <a:r>
                  <a:rPr kumimoji="1" lang="ja-JP" altLang="en-US" sz="2000" dirty="0"/>
                  <a:t>環境</a:t>
                </a:r>
                <a:r>
                  <a:rPr kumimoji="1" lang="en-US" altLang="ja-JP" sz="2000" dirty="0"/>
                  <a:t>(Windows</a:t>
                </a:r>
                <a:r>
                  <a:rPr kumimoji="1" lang="ja-JP" altLang="en-US" sz="2000" dirty="0"/>
                  <a:t>とか</a:t>
                </a:r>
                <a:r>
                  <a:rPr kumimoji="1" lang="en-US" altLang="ja-JP" sz="2000" dirty="0"/>
                  <a:t>)</a:t>
                </a:r>
                <a:r>
                  <a:rPr kumimoji="1" lang="ja-JP" altLang="en-US" sz="2000" dirty="0"/>
                  <a:t>によっては左上が原点のことも多い</a:t>
                </a:r>
                <a:endParaRPr kumimoji="1" lang="en-US" altLang="ja-JP" sz="2000" dirty="0"/>
              </a:p>
              <a:p>
                <a:pPr>
                  <a:lnSpc>
                    <a:spcPct val="100000"/>
                  </a:lnSpc>
                  <a:spcBef>
                    <a:spcPts val="1200"/>
                  </a:spcBef>
                </a:pPr>
                <a:r>
                  <a:rPr lang="ja-JP" altLang="en-US" sz="2400" dirty="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a:t> と変形する</a:t>
                </a:r>
                <a:endParaRPr kumimoji="1" lang="en-US" altLang="ja-JP" sz="2400" dirty="0"/>
              </a:p>
              <a:p>
                <a:pPr lvl="1">
                  <a:lnSpc>
                    <a:spcPct val="100000"/>
                  </a:lnSpc>
                  <a:spcBef>
                    <a:spcPts val="1200"/>
                  </a:spcBef>
                </a:pPr>
                <a:r>
                  <a:rPr lang="en-US" altLang="ja-JP" sz="2000" dirty="0"/>
                  <a:t>2</a:t>
                </a:r>
                <a:r>
                  <a:rPr lang="ja-JP" altLang="en-US" sz="2000" dirty="0"/>
                  <a:t>次元空間（画像）が行列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a:t>により歪められる</a:t>
                </a:r>
                <a:endParaRPr kumimoji="1" lang="en-US" altLang="ja-JP" sz="2000" dirty="0"/>
              </a:p>
              <a:p>
                <a:pPr lvl="1"/>
                <a:r>
                  <a:rPr lang="ja-JP" altLang="en-US" sz="2000" dirty="0"/>
                  <a:t>線形変換は 行列の形で、</a:t>
                </a:r>
                <a:r>
                  <a:rPr lang="ja-JP" altLang="en-US" sz="2000" b="1" dirty="0"/>
                  <a:t>拡大縮小</a:t>
                </a:r>
                <a:r>
                  <a:rPr lang="ja-JP" altLang="en-US" sz="2000" dirty="0"/>
                  <a:t>・</a:t>
                </a:r>
                <a:r>
                  <a:rPr lang="ja-JP" altLang="en-US" sz="2000" b="1" dirty="0"/>
                  <a:t>回転</a:t>
                </a:r>
                <a:r>
                  <a:rPr lang="ja-JP" altLang="en-US" sz="2000" dirty="0"/>
                  <a:t>・</a:t>
                </a:r>
                <a:r>
                  <a:rPr lang="ja-JP" altLang="en-US" sz="2000" b="1" dirty="0"/>
                  <a:t>鏡映</a:t>
                </a:r>
                <a:r>
                  <a:rPr lang="ja-JP" altLang="en-US" sz="2000" dirty="0"/>
                  <a:t>・</a:t>
                </a:r>
                <a:r>
                  <a:rPr lang="ja-JP" altLang="en-US" sz="2000" b="1" dirty="0"/>
                  <a:t>せん断</a:t>
                </a:r>
                <a:r>
                  <a:rPr lang="ja-JP" altLang="en-US" sz="2000" dirty="0"/>
                  <a:t>、に分類される</a:t>
                </a:r>
                <a:endParaRPr lang="en-US" altLang="ja-JP" sz="2000" dirty="0"/>
              </a:p>
              <a:p>
                <a:pPr lvl="1"/>
                <a:r>
                  <a:rPr lang="ja-JP" altLang="en-US" sz="2000" dirty="0"/>
                  <a:t>変換の</a:t>
                </a:r>
                <a:r>
                  <a:rPr lang="ja-JP" altLang="en-US" sz="2000" b="1" dirty="0"/>
                  <a:t>合成</a:t>
                </a:r>
                <a:r>
                  <a:rPr lang="ja-JP" altLang="en-US" sz="2000" dirty="0"/>
                  <a:t>も行なえる</a:t>
                </a:r>
              </a:p>
              <a:p>
                <a:pPr lvl="1">
                  <a:lnSpc>
                    <a:spcPct val="100000"/>
                  </a:lnSpc>
                  <a:spcBef>
                    <a:spcPts val="12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3322566"/>
              </a:xfrm>
              <a:blipFill>
                <a:blip r:embed="rId4"/>
                <a:stretch>
                  <a:fillRect l="-744" t="-1835" b="-1651"/>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8"/>
                <a:stretch>
                  <a:fillRect/>
                </a:stretch>
              </a:blipFill>
            </p:spPr>
            <p:txBody>
              <a:bodyPr/>
              <a:lstStyle/>
              <a:p>
                <a:r>
                  <a:rPr lang="ja-JP" altLang="en-US">
                    <a:noFill/>
                  </a:rPr>
                  <a:t> </a:t>
                </a:r>
              </a:p>
            </p:txBody>
          </p:sp>
        </mc:Fallback>
      </mc:AlternateContent>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10"/>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TODO</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小テスト</a:t>
            </a:r>
            <a:r>
              <a:rPr kumimoji="1" lang="en-US" altLang="ja-JP" dirty="0"/>
              <a:t>1, </a:t>
            </a:r>
            <a:r>
              <a:rPr kumimoji="1" lang="ja-JP" altLang="en-US" dirty="0"/>
              <a:t>小テスト</a:t>
            </a:r>
            <a:r>
              <a:rPr kumimoji="1" lang="en-US" altLang="ja-JP" dirty="0"/>
              <a:t>2</a:t>
            </a:r>
            <a:r>
              <a:rPr kumimoji="1" lang="ja-JP" altLang="en-US" dirty="0"/>
              <a:t>について解説</a:t>
            </a:r>
            <a:endParaRPr kumimoji="1" lang="en-US" altLang="ja-JP" dirty="0"/>
          </a:p>
          <a:p>
            <a:r>
              <a:rPr kumimoji="1" lang="ja-JP" altLang="en-US" dirty="0"/>
              <a:t>フーリエ変換についてざっくり振り返り</a:t>
            </a:r>
            <a:endParaRPr kumimoji="1" lang="en-US" altLang="ja-JP" dirty="0"/>
          </a:p>
          <a:p>
            <a:pPr lvl="1"/>
            <a:r>
              <a:rPr lang="ja-JP" altLang="en-US" dirty="0"/>
              <a:t>フーリエ変換とは</a:t>
            </a:r>
            <a:endParaRPr lang="en-US" altLang="ja-JP" dirty="0"/>
          </a:p>
          <a:p>
            <a:pPr lvl="1"/>
            <a:r>
              <a:rPr kumimoji="1" lang="en-US" altLang="ja-JP" dirty="0"/>
              <a:t>FourierPaint.py</a:t>
            </a:r>
          </a:p>
          <a:p>
            <a:pPr lvl="1"/>
            <a:r>
              <a:rPr kumimoji="1" lang="ja-JP" altLang="en-US" dirty="0"/>
              <a:t>小テスト</a:t>
            </a:r>
          </a:p>
        </p:txBody>
      </p:sp>
    </p:spTree>
    <p:extLst>
      <p:ext uri="{BB962C8B-B14F-4D97-AF65-F5344CB8AC3E}">
        <p14:creationId xmlns:p14="http://schemas.microsoft.com/office/powerpoint/2010/main" val="405506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BE6ACF16-7864-4CE1-95FD-F8F11C07FF9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4243715" y="4245184"/>
            <a:ext cx="638173" cy="1808386"/>
          </a:xfrm>
          <a:prstGeom prst="rect">
            <a:avLst/>
          </a:prstGeom>
        </p:spPr>
      </p:pic>
      <p:pic>
        <p:nvPicPr>
          <p:cNvPr id="51" name="図 50">
            <a:extLst>
              <a:ext uri="{FF2B5EF4-FFF2-40B4-BE49-F238E27FC236}">
                <a16:creationId xmlns:a16="http://schemas.microsoft.com/office/drawing/2014/main" id="{57A98F40-627F-49B8-A2C0-46AA8DDFA45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0977" y="4840442"/>
            <a:ext cx="1215424" cy="1216506"/>
          </a:xfrm>
          <a:prstGeom prst="rect">
            <a:avLst/>
          </a:prstGeom>
        </p:spPr>
      </p:pic>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540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54029"/>
                  <a:ext cx="642804" cy="554383"/>
                </a:xfrm>
                <a:prstGeom prst="rect">
                  <a:avLst/>
                </a:prstGeom>
                <a:blipFill>
                  <a:blip r:embed="rId8"/>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9" name="円/楕円 28"/>
            <p:cNvSpPr/>
            <p:nvPr/>
          </p:nvSpPr>
          <p:spPr>
            <a:xfrm>
              <a:off x="4851011" y="22323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1"/>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変換結果を図示し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4"/>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6"/>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8"/>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2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図 59">
            <a:extLst>
              <a:ext uri="{FF2B5EF4-FFF2-40B4-BE49-F238E27FC236}">
                <a16:creationId xmlns:a16="http://schemas.microsoft.com/office/drawing/2014/main" id="{AB147C10-6777-48D0-BC9B-335CF1B8D13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4038459" y="4589552"/>
            <a:ext cx="1215424" cy="1216506"/>
          </a:xfrm>
          <a:prstGeom prst="rect">
            <a:avLst/>
          </a:prstGeom>
        </p:spPr>
      </p:pic>
      <p:pic>
        <p:nvPicPr>
          <p:cNvPr id="59" name="図 58">
            <a:extLst>
              <a:ext uri="{FF2B5EF4-FFF2-40B4-BE49-F238E27FC236}">
                <a16:creationId xmlns:a16="http://schemas.microsoft.com/office/drawing/2014/main" id="{0B2AD340-870F-4D59-B6AC-CB8FF4B8458E}"/>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30236" y="4792846"/>
            <a:ext cx="1215424" cy="1216506"/>
          </a:xfrm>
          <a:prstGeom prst="rect">
            <a:avLst/>
          </a:prstGeom>
        </p:spPr>
      </p:pic>
      <p:sp>
        <p:nvSpPr>
          <p:cNvPr id="2" name="タイトル 1"/>
          <p:cNvSpPr>
            <a:spLocks noGrp="1"/>
          </p:cNvSpPr>
          <p:nvPr>
            <p:ph type="title"/>
          </p:nvPr>
        </p:nvSpPr>
        <p:spPr/>
        <p:txBody>
          <a:bodyPr/>
          <a:lstStyle/>
          <a:p>
            <a:r>
              <a:rPr kumimoji="1" lang="ja-JP" altLang="en-US" dirty="0"/>
              <a:t>回転</a:t>
            </a:r>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0474"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0474" cy="917239"/>
              </a:xfrm>
              <a:prstGeom prst="rect">
                <a:avLst/>
              </a:prstGeom>
              <a:blipFill>
                <a:blip r:embed="rId3"/>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回転する変換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4725985-0E46-41C0-865A-EF8F728B3D35}"/>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218762" y="4408530"/>
            <a:ext cx="2704574" cy="1266029"/>
          </a:xfrm>
          <a:prstGeom prst="rect">
            <a:avLst/>
          </a:prstGeom>
          <a:scene3d>
            <a:camera prst="orthographicFront">
              <a:rot lat="1080000" lon="17760000" rev="0"/>
            </a:camera>
            <a:lightRig rig="threePt" dir="t"/>
          </a:scene3d>
        </p:spPr>
      </p:pic>
      <p:pic>
        <p:nvPicPr>
          <p:cNvPr id="55" name="図 54">
            <a:extLst>
              <a:ext uri="{FF2B5EF4-FFF2-40B4-BE49-F238E27FC236}">
                <a16:creationId xmlns:a16="http://schemas.microsoft.com/office/drawing/2014/main" id="{A142E58A-BC99-42E8-8CA2-08D727B52324}"/>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369289" y="4791457"/>
            <a:ext cx="1215424" cy="1216506"/>
          </a:xfrm>
          <a:prstGeom prst="rect">
            <a:avLst/>
          </a:prstGeom>
        </p:spPr>
      </p:pic>
      <p:pic>
        <p:nvPicPr>
          <p:cNvPr id="54" name="図 53">
            <a:extLst>
              <a:ext uri="{FF2B5EF4-FFF2-40B4-BE49-F238E27FC236}">
                <a16:creationId xmlns:a16="http://schemas.microsoft.com/office/drawing/2014/main" id="{1246AB0D-E655-4C1E-987A-5BBE27DA04E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3285195" y="4625661"/>
            <a:ext cx="2322936" cy="1541335"/>
          </a:xfrm>
          <a:prstGeom prst="rect">
            <a:avLst/>
          </a:prstGeom>
          <a:scene3d>
            <a:camera prst="orthographicFront">
              <a:rot lat="1080000" lon="17760000" rev="0"/>
            </a:camera>
            <a:lightRig rig="threePt" dir="t"/>
          </a:scene3d>
        </p:spPr>
      </p:pic>
      <p:pic>
        <p:nvPicPr>
          <p:cNvPr id="53" name="図 52">
            <a:extLst>
              <a:ext uri="{FF2B5EF4-FFF2-40B4-BE49-F238E27FC236}">
                <a16:creationId xmlns:a16="http://schemas.microsoft.com/office/drawing/2014/main" id="{A10C5B7E-230E-45EE-BC26-3DDCCD876BD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2234" y="4791457"/>
            <a:ext cx="1215424" cy="1216506"/>
          </a:xfrm>
          <a:prstGeom prst="rect">
            <a:avLst/>
          </a:prstGeom>
        </p:spPr>
      </p:pic>
      <p:sp>
        <p:nvSpPr>
          <p:cNvPr id="2" name="タイトル 1"/>
          <p:cNvSpPr>
            <a:spLocks noGrp="1"/>
          </p:cNvSpPr>
          <p:nvPr>
            <p:ph type="title"/>
          </p:nvPr>
        </p:nvSpPr>
        <p:spPr>
          <a:xfrm>
            <a:off x="3747421" y="283483"/>
            <a:ext cx="5338779" cy="733270"/>
          </a:xfrm>
        </p:spPr>
        <p:txBody>
          <a:bodyPr/>
          <a:lstStyle/>
          <a:p>
            <a:pPr algn="ctr"/>
            <a:r>
              <a:rPr kumimoji="1" lang="ja-JP" altLang="en-US" dirty="0"/>
              <a:t>せん断（スキュー）</a:t>
            </a:r>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4"/>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5"/>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10"/>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2"/>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6"/>
                    <a:stretch>
                      <a:fillRect/>
                    </a:stretch>
                  </a:blipFill>
                </p:spPr>
                <p:txBody>
                  <a:bodyPr/>
                  <a:lstStyle/>
                  <a:p>
                    <a:r>
                      <a:rPr lang="ja-JP" altLang="en-US">
                        <a:noFill/>
                      </a:rPr>
                      <a:t> </a:t>
                    </a:r>
                  </a:p>
                </p:txBody>
              </p:sp>
            </mc:Fallback>
          </mc:AlternateContent>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9"/>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1"/>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76E21402-1FFC-430F-BBA5-B67DECF3CBF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6200000" flipV="1">
            <a:off x="10202555" y="4347798"/>
            <a:ext cx="1246385" cy="1216506"/>
          </a:xfrm>
          <a:prstGeom prst="rect">
            <a:avLst/>
          </a:prstGeom>
        </p:spPr>
      </p:pic>
      <p:pic>
        <p:nvPicPr>
          <p:cNvPr id="47" name="図 46">
            <a:extLst>
              <a:ext uri="{FF2B5EF4-FFF2-40B4-BE49-F238E27FC236}">
                <a16:creationId xmlns:a16="http://schemas.microsoft.com/office/drawing/2014/main" id="{83C64714-039F-42F1-BAEB-DDD0BE8A593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263321" y="4332859"/>
            <a:ext cx="1215424" cy="1216506"/>
          </a:xfrm>
          <a:prstGeom prst="rect">
            <a:avLst/>
          </a:prstGeom>
        </p:spPr>
      </p:pic>
      <p:pic>
        <p:nvPicPr>
          <p:cNvPr id="41" name="図 40">
            <a:extLst>
              <a:ext uri="{FF2B5EF4-FFF2-40B4-BE49-F238E27FC236}">
                <a16:creationId xmlns:a16="http://schemas.microsoft.com/office/drawing/2014/main" id="{02B78B48-F538-4C6D-A595-E3A81BFB433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2496904" y="3165456"/>
            <a:ext cx="1215424" cy="1216506"/>
          </a:xfrm>
          <a:prstGeom prst="rect">
            <a:avLst/>
          </a:prstGeom>
        </p:spPr>
      </p:pic>
      <p:pic>
        <p:nvPicPr>
          <p:cNvPr id="45" name="図 44">
            <a:extLst>
              <a:ext uri="{FF2B5EF4-FFF2-40B4-BE49-F238E27FC236}">
                <a16:creationId xmlns:a16="http://schemas.microsoft.com/office/drawing/2014/main" id="{F9F877AA-F145-4783-A38C-9F0F93A5764C}"/>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V="1">
            <a:off x="2487379" y="5060980"/>
            <a:ext cx="1215424" cy="1216506"/>
          </a:xfrm>
          <a:prstGeom prst="rect">
            <a:avLst/>
          </a:prstGeom>
        </p:spPr>
      </p:pic>
      <p:pic>
        <p:nvPicPr>
          <p:cNvPr id="46" name="図 45">
            <a:extLst>
              <a:ext uri="{FF2B5EF4-FFF2-40B4-BE49-F238E27FC236}">
                <a16:creationId xmlns:a16="http://schemas.microsoft.com/office/drawing/2014/main" id="{7ABF9CE2-0CA2-477E-80E2-E43FD163884B}"/>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621297" y="3165456"/>
            <a:ext cx="1190086" cy="1216506"/>
          </a:xfrm>
          <a:prstGeom prst="rect">
            <a:avLst/>
          </a:prstGeom>
        </p:spPr>
      </p:pic>
      <p:sp>
        <p:nvSpPr>
          <p:cNvPr id="2" name="タイトル 1"/>
          <p:cNvSpPr>
            <a:spLocks noGrp="1"/>
          </p:cNvSpPr>
          <p:nvPr>
            <p:ph type="title"/>
          </p:nvPr>
        </p:nvSpPr>
        <p:spPr>
          <a:xfrm>
            <a:off x="457199" y="283483"/>
            <a:ext cx="10111340" cy="943786"/>
          </a:xfrm>
        </p:spPr>
        <p:txBody>
          <a:bodyPr>
            <a:normAutofit/>
          </a:bodyPr>
          <a:lstStyle/>
          <a:p>
            <a:r>
              <a:rPr lang="ja-JP" altLang="en-US" dirty="0"/>
              <a:t>鏡映</a:t>
            </a:r>
            <a:r>
              <a:rPr lang="en-US" altLang="ja-JP" sz="2800" dirty="0"/>
              <a:t>: </a:t>
            </a:r>
            <a:r>
              <a:rPr lang="ja-JP" altLang="en-US" sz="2800" dirty="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5"/>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9"/>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10"/>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11"/>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0" name="正方形/長方形 99"/>
            <p:cNvSpPr/>
            <p:nvPr/>
          </p:nvSpPr>
          <p:spPr>
            <a:xfrm>
              <a:off x="7267598" y="412284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6"/>
                  <a:stretch>
                    <a:fillRect l="-2976" t="-4070" r="-2976"/>
                  </a:stretch>
                </a:blipFill>
              </p:spPr>
              <p:txBody>
                <a:bodyPr/>
                <a:lstStyle/>
                <a:p>
                  <a:r>
                    <a:rPr lang="ja-JP" altLang="en-US">
                      <a:noFill/>
                    </a:rPr>
                    <a:t> </a:t>
                  </a:r>
                </a:p>
              </p:txBody>
            </p:sp>
          </mc:Fallback>
        </mc:AlternateContent>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28BFE0D9-DEF0-4B08-8D2F-57D6F9E8D99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flipH="1">
            <a:off x="4710415" y="3563156"/>
            <a:ext cx="1190086" cy="1216506"/>
          </a:xfrm>
          <a:prstGeom prst="rect">
            <a:avLst/>
          </a:prstGeom>
        </p:spPr>
      </p:pic>
      <p:pic>
        <p:nvPicPr>
          <p:cNvPr id="19" name="図 18">
            <a:extLst>
              <a:ext uri="{FF2B5EF4-FFF2-40B4-BE49-F238E27FC236}">
                <a16:creationId xmlns:a16="http://schemas.microsoft.com/office/drawing/2014/main" id="{A84374D0-C2ED-4152-AC32-94BCF4FBBF30}"/>
              </a:ext>
            </a:extLst>
          </p:cNvPr>
          <p:cNvPicPr>
            <a:picLocks noChangeAspect="1"/>
          </p:cNvPicPr>
          <p:nvPr/>
        </p:nvPicPr>
        <p:blipFill>
          <a:blip r:embed="rId4"/>
          <a:stretch>
            <a:fillRect/>
          </a:stretch>
        </p:blipFill>
        <p:spPr>
          <a:xfrm>
            <a:off x="7972216" y="3344760"/>
            <a:ext cx="3184501" cy="1685925"/>
          </a:xfrm>
          <a:prstGeom prst="rect">
            <a:avLst/>
          </a:prstGeom>
        </p:spPr>
      </p:pic>
      <p:pic>
        <p:nvPicPr>
          <p:cNvPr id="38" name="図 37">
            <a:extLst>
              <a:ext uri="{FF2B5EF4-FFF2-40B4-BE49-F238E27FC236}">
                <a16:creationId xmlns:a16="http://schemas.microsoft.com/office/drawing/2014/main" id="{436B18A4-9B20-47A1-A7E0-EDC4B6408A8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1336559" y="3796542"/>
            <a:ext cx="1190086" cy="1216506"/>
          </a:xfrm>
          <a:prstGeom prst="rect">
            <a:avLst/>
          </a:prstGeom>
        </p:spPr>
      </p:pic>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a:t>線形変換 </a:t>
            </a:r>
            <a:r>
              <a:rPr kumimoji="1" lang="en-US" altLang="ja-JP" sz="3600" dirty="0"/>
              <a:t>: </a:t>
            </a:r>
            <a:r>
              <a:rPr lang="ja-JP" altLang="en-US" sz="3600" dirty="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dirty="0"/>
              <a:t>２つ以上の変換を続けて行う状況を考える</a:t>
            </a:r>
            <a:endParaRPr lang="en-US" altLang="ja-JP" dirty="0"/>
          </a:p>
          <a:p>
            <a:pPr marL="0" indent="0">
              <a:lnSpc>
                <a:spcPct val="100000"/>
              </a:lnSpc>
              <a:spcBef>
                <a:spcPts val="600"/>
              </a:spcBef>
              <a:buNone/>
            </a:pPr>
            <a:r>
              <a:rPr lang="en-US" altLang="ja-JP" sz="2400" dirty="0"/>
              <a:t>(</a:t>
            </a:r>
            <a:r>
              <a:rPr lang="ja-JP" altLang="en-US" sz="2400" dirty="0"/>
              <a:t>例</a:t>
            </a:r>
            <a:r>
              <a:rPr lang="en-US" altLang="ja-JP" sz="2400" dirty="0"/>
              <a:t>) </a:t>
            </a:r>
            <a:r>
              <a:rPr lang="en-US" altLang="ja-JP" sz="2400" i="1" dirty="0"/>
              <a:t>θ</a:t>
            </a:r>
            <a:r>
              <a:rPr lang="ja-JP" altLang="en-US" sz="2400" dirty="0"/>
              <a:t>回転し</a:t>
            </a:r>
            <a:r>
              <a:rPr lang="en-US" altLang="ja-JP" sz="2400" dirty="0"/>
              <a:t>, </a:t>
            </a:r>
            <a:r>
              <a:rPr lang="ja-JP" altLang="en-US" sz="2400" dirty="0"/>
              <a:t>さらに</a:t>
            </a:r>
            <a:r>
              <a:rPr lang="en-US" altLang="ja-JP" sz="2400" dirty="0"/>
              <a:t>x</a:t>
            </a:r>
            <a:r>
              <a:rPr lang="ja-JP" altLang="en-US" sz="2400" dirty="0"/>
              <a:t>軸方向に </a:t>
            </a:r>
            <a:r>
              <a:rPr lang="en-US" altLang="ja-JP" sz="2400" i="1" dirty="0">
                <a:latin typeface="Times New Roman" panose="02020603050405020304" pitchFamily="18" charset="0"/>
                <a:cs typeface="Times New Roman" panose="02020603050405020304" pitchFamily="18" charset="0"/>
              </a:rPr>
              <a:t>a </a:t>
            </a:r>
            <a:r>
              <a:rPr lang="ja-JP" altLang="en-US" sz="2400" dirty="0"/>
              <a:t>倍に拡大</a:t>
            </a:r>
            <a:endParaRPr lang="en-US" altLang="ja-JP" sz="2400" dirty="0"/>
          </a:p>
          <a:p>
            <a:pPr marL="0" indent="0">
              <a:lnSpc>
                <a:spcPct val="100000"/>
              </a:lnSpc>
              <a:spcBef>
                <a:spcPts val="600"/>
              </a:spcBef>
              <a:buNone/>
            </a:pPr>
            <a:r>
              <a:rPr kumimoji="1" lang="en-US" altLang="ja-JP" sz="1800" dirty="0">
                <a:sym typeface="Wingdings" panose="05000000000000000000" pitchFamily="2" charset="2"/>
              </a:rPr>
              <a:t> </a:t>
            </a:r>
            <a:r>
              <a:rPr lang="ja-JP" altLang="en-US" sz="2400" b="1" dirty="0">
                <a:sym typeface="Wingdings" panose="05000000000000000000" pitchFamily="2" charset="2"/>
              </a:rPr>
              <a:t>複数の連続した変換はひとつの線形変換で表現できる</a:t>
            </a:r>
            <a:endParaRPr kumimoji="1" lang="ja-JP" altLang="en-US" sz="2400" b="1" dirty="0"/>
          </a:p>
        </p:txBody>
      </p:sp>
      <p:grpSp>
        <p:nvGrpSpPr>
          <p:cNvPr id="41" name="グループ化 40"/>
          <p:cNvGrpSpPr/>
          <p:nvPr/>
        </p:nvGrpSpPr>
        <p:grpSpPr>
          <a:xfrm>
            <a:off x="944224" y="2849276"/>
            <a:ext cx="9782284" cy="2456685"/>
            <a:chOff x="93620" y="4218862"/>
            <a:chExt cx="9782284" cy="2456685"/>
          </a:xfrm>
        </p:grpSpPr>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7"/>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2"/>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ちょっと蛇足ですが</a:t>
            </a:r>
            <a:r>
              <a:rPr kumimoji="1" lang="ja-JP" altLang="en-US" sz="3600" dirty="0" err="1"/>
              <a:t>。。。</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262079"/>
                <a:ext cx="9760858" cy="4833921"/>
              </a:xfrm>
            </p:spPr>
            <p:txBody>
              <a:bodyPr>
                <a:normAutofit/>
              </a:bodyPr>
              <a:lstStyle/>
              <a:p>
                <a:pPr>
                  <a:lnSpc>
                    <a:spcPct val="100000"/>
                  </a:lnSpc>
                  <a:spcBef>
                    <a:spcPts val="1200"/>
                  </a:spcBef>
                </a:pPr>
                <a:r>
                  <a:rPr lang="ja-JP" altLang="en-US" sz="2000" dirty="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a:t> </a:t>
                </a:r>
                <a:r>
                  <a:rPr lang="ja-JP" altLang="en-US" sz="2000" dirty="0"/>
                  <a:t>と定義される</a:t>
                </a:r>
                <a:endParaRPr kumimoji="1" lang="en-US" altLang="ja-JP" sz="2000" dirty="0"/>
              </a:p>
              <a:p>
                <a:pPr>
                  <a:lnSpc>
                    <a:spcPct val="100000"/>
                  </a:lnSpc>
                  <a:spcBef>
                    <a:spcPts val="1200"/>
                  </a:spcBef>
                </a:pPr>
                <a:r>
                  <a:rPr lang="ja-JP" altLang="en-US" sz="2000" dirty="0"/>
                  <a:t>一方 </a:t>
                </a:r>
                <a14:m>
                  <m:oMath xmlns:m="http://schemas.openxmlformats.org/officeDocument/2006/math">
                    <m:r>
                      <a:rPr lang="en-US" altLang="ja-JP" sz="2000" i="1">
                        <a:latin typeface="Cambria Math" panose="02040503050406030204" pitchFamily="18" charset="0"/>
                      </a:rPr>
                      <m:t>𝜃</m:t>
                    </m:r>
                  </m:oMath>
                </a14:m>
                <a:r>
                  <a:rPr lang="ja-JP" altLang="en-US" sz="2000" dirty="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a:t>回転しても同じことなので，</a:t>
                </a:r>
                <a:endParaRPr kumimoji="1"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a:t> </a:t>
                </a:r>
              </a:p>
              <a:p>
                <a:pPr marL="0" indent="0">
                  <a:lnSpc>
                    <a:spcPct val="100000"/>
                  </a:lnSpc>
                  <a:spcBef>
                    <a:spcPts val="1200"/>
                  </a:spcBef>
                  <a:buNone/>
                </a:pPr>
                <a:r>
                  <a:rPr lang="ja-JP" altLang="en-US" sz="2000" dirty="0"/>
                  <a:t>この右辺を整理すると</a:t>
                </a:r>
                <a:endParaRPr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a:t> </a:t>
                </a:r>
                <a:endParaRPr kumimoji="1" lang="en-US" altLang="ja-JP" sz="2000" dirty="0"/>
              </a:p>
              <a:p>
                <a:pPr marL="0" indent="0">
                  <a:lnSpc>
                    <a:spcPct val="100000"/>
                  </a:lnSpc>
                  <a:spcBef>
                    <a:spcPts val="1200"/>
                  </a:spcBef>
                  <a:buNone/>
                </a:pPr>
                <a:r>
                  <a:rPr kumimoji="1" lang="ja-JP" altLang="en-US" sz="2000" dirty="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r>
                  <a:rPr lang="ja-JP" altLang="en-US" sz="2000" dirty="0"/>
                  <a:t>が現れる（もう覚えなくていい）</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a:blip r:embed="rId2"/>
                <a:stretch>
                  <a:fillRect l="-625" b="-8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78612190-071B-4E6B-90BE-FF094412B40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6351329" y="1939561"/>
            <a:ext cx="2322936" cy="1541335"/>
          </a:xfrm>
          <a:prstGeom prst="rect">
            <a:avLst/>
          </a:prstGeom>
          <a:scene3d>
            <a:camera prst="orthographicFront">
              <a:rot lat="1080000" lon="17760000" rev="0"/>
            </a:camera>
            <a:lightRig rig="threePt" dir="t"/>
          </a:scene3d>
        </p:spPr>
      </p:pic>
      <p:pic>
        <p:nvPicPr>
          <p:cNvPr id="45" name="図 44">
            <a:extLst>
              <a:ext uri="{FF2B5EF4-FFF2-40B4-BE49-F238E27FC236}">
                <a16:creationId xmlns:a16="http://schemas.microsoft.com/office/drawing/2014/main" id="{3F81CD4A-0964-4280-ABDC-5424F3ABF267}"/>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3735525" y="1936059"/>
            <a:ext cx="1191765" cy="1192826"/>
          </a:xfrm>
          <a:prstGeom prst="rect">
            <a:avLst/>
          </a:prstGeom>
        </p:spPr>
      </p:pic>
      <p:pic>
        <p:nvPicPr>
          <p:cNvPr id="41" name="図 40">
            <a:extLst>
              <a:ext uri="{FF2B5EF4-FFF2-40B4-BE49-F238E27FC236}">
                <a16:creationId xmlns:a16="http://schemas.microsoft.com/office/drawing/2014/main" id="{0FF287DE-07C0-4DC0-B67E-024A8C6466CD}"/>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72778" y="1519014"/>
            <a:ext cx="638173" cy="1808386"/>
          </a:xfrm>
          <a:prstGeom prst="rect">
            <a:avLst/>
          </a:prstGeom>
        </p:spPr>
      </p:pic>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 </a:t>
            </a:r>
            <a:r>
              <a:rPr kumimoji="1" lang="en-US" altLang="ja-JP"/>
              <a:t>: </a:t>
            </a:r>
            <a:r>
              <a:rPr kumimoji="1" lang="ja-JP" altLang="en-US"/>
              <a:t>まとめ</a:t>
            </a:r>
            <a:endParaRPr kumimoji="1" lang="ja-JP" altLang="en-US" dirty="0"/>
          </a:p>
        </p:txBody>
      </p:sp>
      <p:sp>
        <p:nvSpPr>
          <p:cNvPr id="3" name="コンテンツ プレースホルダー 2"/>
          <p:cNvSpPr>
            <a:spLocks noGrp="1"/>
          </p:cNvSpPr>
          <p:nvPr>
            <p:ph idx="1"/>
          </p:nvPr>
        </p:nvSpPr>
        <p:spPr>
          <a:xfrm>
            <a:off x="776347" y="4917230"/>
            <a:ext cx="10834915" cy="1802885"/>
          </a:xfrm>
        </p:spPr>
        <p:txBody>
          <a:bodyPr>
            <a:normAutofit/>
          </a:bodyPr>
          <a:lstStyle/>
          <a:p>
            <a:r>
              <a:rPr lang="ja-JP" altLang="en-US" sz="2400" dirty="0"/>
              <a:t>行列を２次元空間の任意の点にかけることで空間を変形できる</a:t>
            </a:r>
            <a:endParaRPr lang="en-US" altLang="ja-JP" sz="2400" dirty="0"/>
          </a:p>
          <a:p>
            <a:pPr marL="0" indent="0">
              <a:buNone/>
            </a:pPr>
            <a:r>
              <a:rPr lang="ja-JP" altLang="en-US" sz="2400" dirty="0"/>
              <a:t>　</a:t>
            </a:r>
            <a:r>
              <a:rPr lang="en-US" altLang="ja-JP" sz="2400" dirty="0">
                <a:sym typeface="Wingdings" panose="05000000000000000000" pitchFamily="2" charset="2"/>
              </a:rPr>
              <a:t> </a:t>
            </a:r>
            <a:r>
              <a:rPr lang="ja-JP" altLang="en-US" sz="2400" dirty="0">
                <a:sym typeface="Wingdings" panose="05000000000000000000" pitchFamily="2" charset="2"/>
              </a:rPr>
              <a:t>画像の変形に利用できる</a:t>
            </a:r>
            <a:endParaRPr lang="en-US" altLang="ja-JP" sz="2400" dirty="0"/>
          </a:p>
          <a:p>
            <a:r>
              <a:rPr kumimoji="1" lang="ja-JP" altLang="en-US" sz="2400" dirty="0"/>
              <a:t>線形変換は、</a:t>
            </a:r>
            <a:r>
              <a:rPr kumimoji="1" lang="ja-JP" altLang="en-US" sz="2400" b="1" dirty="0"/>
              <a:t>拡大縮小・回転・鏡映・せん断</a:t>
            </a:r>
            <a:r>
              <a:rPr lang="ja-JP" altLang="en-US" sz="2400" dirty="0"/>
              <a:t>、という変換に分類される</a:t>
            </a:r>
            <a:endParaRPr lang="en-US" altLang="ja-JP" sz="2400" dirty="0"/>
          </a:p>
          <a:p>
            <a:r>
              <a:rPr kumimoji="1" lang="ja-JP" altLang="en-US" sz="2400" dirty="0"/>
              <a:t>変換の合成も行なえる </a:t>
            </a:r>
          </a:p>
        </p:txBody>
      </p:sp>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5"/>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1"/>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9"/>
                <a:stretch>
                  <a:fillRect/>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12320A0F-7DBE-46C0-A592-96B295E95B51}"/>
              </a:ext>
            </a:extLst>
          </p:cNvPr>
          <p:cNvPicPr>
            <a:picLocks noChangeAspect="1"/>
          </p:cNvPicPr>
          <p:nvPr/>
        </p:nvPicPr>
        <p:blipFill>
          <a:blip r:embed="rId20"/>
          <a:stretch>
            <a:fillRect/>
          </a:stretch>
        </p:blipFill>
        <p:spPr>
          <a:xfrm>
            <a:off x="9291990" y="1081808"/>
            <a:ext cx="2787648" cy="2627573"/>
          </a:xfrm>
          <a:prstGeom prst="rect">
            <a:avLst/>
          </a:prstGeom>
        </p:spPr>
      </p:pic>
    </p:spTree>
    <p:extLst>
      <p:ext uri="{BB962C8B-B14F-4D97-AF65-F5344CB8AC3E}">
        <p14:creationId xmlns:p14="http://schemas.microsoft.com/office/powerpoint/2010/main" val="76328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a:t>Affine</a:t>
            </a:r>
            <a:r>
              <a:rPr kumimoji="1" lang="ja-JP" altLang="en-US" sz="3600" b="1" dirty="0"/>
              <a:t>変換と同次座標系</a:t>
            </a:r>
          </a:p>
        </p:txBody>
      </p:sp>
    </p:spTree>
    <p:extLst>
      <p:ext uri="{BB962C8B-B14F-4D97-AF65-F5344CB8AC3E}">
        <p14:creationId xmlns:p14="http://schemas.microsoft.com/office/powerpoint/2010/main" val="10202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70319006-6AB5-415B-8AB9-E9E6A3A2F86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906885" y="4761599"/>
            <a:ext cx="1215424" cy="1216506"/>
          </a:xfrm>
          <a:prstGeom prst="rect">
            <a:avLst/>
          </a:prstGeom>
        </p:spPr>
      </p:pic>
      <p:pic>
        <p:nvPicPr>
          <p:cNvPr id="33" name="図 32">
            <a:extLst>
              <a:ext uri="{FF2B5EF4-FFF2-40B4-BE49-F238E27FC236}">
                <a16:creationId xmlns:a16="http://schemas.microsoft.com/office/drawing/2014/main" id="{7E4B0E2C-743A-4FAA-B9E4-17D575D8FE97}"/>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327398" y="3388399"/>
            <a:ext cx="1215424" cy="1216506"/>
          </a:xfrm>
          <a:prstGeom prst="rect">
            <a:avLst/>
          </a:prstGeom>
        </p:spPr>
      </p:pic>
      <p:pic>
        <p:nvPicPr>
          <p:cNvPr id="29" name="図 28">
            <a:extLst>
              <a:ext uri="{FF2B5EF4-FFF2-40B4-BE49-F238E27FC236}">
                <a16:creationId xmlns:a16="http://schemas.microsoft.com/office/drawing/2014/main" id="{216412EE-4A43-494E-9CB2-9C974E7FB30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49564" y="4761599"/>
            <a:ext cx="1215424" cy="1216506"/>
          </a:xfrm>
          <a:prstGeom prst="rect">
            <a:avLst/>
          </a:prstGeom>
        </p:spPr>
      </p:pic>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a:t>平行移動</a:t>
            </a:r>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3"/>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線形変換ではない</a:t>
            </a:r>
          </a:p>
        </p:txBody>
      </p:sp>
      <mc:AlternateContent xmlns:mc="http://schemas.openxmlformats.org/markup-compatibility/2006" xmlns:a14="http://schemas.microsoft.com/office/drawing/2010/main">
        <mc:Choice Requires="a14">
          <p:sp>
            <p:nvSpPr>
              <p:cNvPr id="34" name="正方形/長方形 33"/>
              <p:cNvSpPr/>
              <p:nvPr/>
            </p:nvSpPr>
            <p:spPr>
              <a:xfrm>
                <a:off x="1130299" y="1284013"/>
                <a:ext cx="6186117"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 / </m:t>
                    </m:r>
                    <m:r>
                      <a:rPr lang="en-US" altLang="ja-JP" sz="2400" b="0" i="1" smtClean="0">
                        <a:latin typeface="Cambria Math" panose="02040503050406030204" pitchFamily="18" charset="0"/>
                      </a:rPr>
                      <m:t>𝑏</m:t>
                    </m:r>
                  </m:oMath>
                </a14:m>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行移動する変換</a:t>
                </a:r>
              </a:p>
            </p:txBody>
          </p:sp>
        </mc:Choice>
        <mc:Fallback xmlns="">
          <p:sp>
            <p:nvSpPr>
              <p:cNvPr id="34" name="正方形/長方形 33"/>
              <p:cNvSpPr>
                <a:spLocks noRot="1" noChangeAspect="1" noMove="1" noResize="1" noEditPoints="1" noAdjustHandles="1" noChangeArrowheads="1" noChangeShapeType="1" noTextEdit="1"/>
              </p:cNvSpPr>
              <p:nvPr/>
            </p:nvSpPr>
            <p:spPr>
              <a:xfrm>
                <a:off x="1130299" y="1284013"/>
                <a:ext cx="6186117" cy="461665"/>
              </a:xfrm>
              <a:prstGeom prst="rect">
                <a:avLst/>
              </a:prstGeom>
              <a:blipFill>
                <a:blip r:embed="rId4"/>
                <a:stretch>
                  <a:fillRect l="-1478" t="-8000" r="-690" b="-33333"/>
                </a:stretch>
              </a:blipFill>
            </p:spPr>
            <p:txBody>
              <a:bodyPr/>
              <a:lstStyle/>
              <a:p>
                <a:r>
                  <a:rPr lang="ja-JP" altLang="en-US">
                    <a:noFill/>
                  </a:rPr>
                  <a:t> </a:t>
                </a:r>
              </a:p>
            </p:txBody>
          </p:sp>
        </mc:Fallback>
      </mc:AlternateContent>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7851833" y="4428484"/>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ECCAE28-0BCA-4857-A888-DF34402BBFC5}"/>
                  </a:ext>
                </a:extLst>
              </p:cNvPr>
              <p:cNvSpPr/>
              <p:nvPr/>
            </p:nvSpPr>
            <p:spPr>
              <a:xfrm>
                <a:off x="8749938"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35" name="正方形/長方形 34">
                <a:extLst>
                  <a:ext uri="{FF2B5EF4-FFF2-40B4-BE49-F238E27FC236}">
                    <a16:creationId xmlns:a16="http://schemas.microsoft.com/office/drawing/2014/main" id="{8ECCAE28-0BCA-4857-A888-DF34402BBFC5}"/>
                  </a:ext>
                </a:extLst>
              </p:cNvPr>
              <p:cNvSpPr>
                <a:spLocks noRot="1" noChangeAspect="1" noMove="1" noResize="1" noEditPoints="1" noAdjustHandles="1" noChangeArrowheads="1" noChangeShapeType="1" noTextEdit="1"/>
              </p:cNvSpPr>
              <p:nvPr/>
            </p:nvSpPr>
            <p:spPr>
              <a:xfrm>
                <a:off x="8749938" y="4481724"/>
                <a:ext cx="722393" cy="702978"/>
              </a:xfrm>
              <a:prstGeom prst="rect">
                <a:avLst/>
              </a:prstGeom>
              <a:blipFill>
                <a:blip r:embed="rId11"/>
                <a:stretch>
                  <a:fillRect/>
                </a:stretch>
              </a:blipFill>
            </p:spPr>
            <p:txBody>
              <a:bodyPr/>
              <a:lstStyle/>
              <a:p>
                <a:r>
                  <a:rPr lang="ja-JP" altLang="en-US">
                    <a:noFill/>
                  </a:rPr>
                  <a:t> </a:t>
                </a:r>
              </a:p>
            </p:txBody>
          </p:sp>
        </mc:Fallback>
      </mc:AlternateContent>
      <p:sp>
        <p:nvSpPr>
          <p:cNvPr id="36" name="円/楕円 20">
            <a:extLst>
              <a:ext uri="{FF2B5EF4-FFF2-40B4-BE49-F238E27FC236}">
                <a16:creationId xmlns:a16="http://schemas.microsoft.com/office/drawing/2014/main" id="{24EB47D2-1F0C-4648-80EB-B7401EA8BC71}"/>
              </a:ext>
            </a:extLst>
          </p:cNvPr>
          <p:cNvSpPr/>
          <p:nvPr/>
        </p:nvSpPr>
        <p:spPr>
          <a:xfrm>
            <a:off x="8710369"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37" name="正方形/長方形 36">
            <a:extLst>
              <a:ext uri="{FF2B5EF4-FFF2-40B4-BE49-F238E27FC236}">
                <a16:creationId xmlns:a16="http://schemas.microsoft.com/office/drawing/2014/main" id="{40417A51-7941-4BB3-A130-C12F17F5CF92}"/>
              </a:ext>
            </a:extLst>
          </p:cNvPr>
          <p:cNvSpPr/>
          <p:nvPr/>
        </p:nvSpPr>
        <p:spPr>
          <a:xfrm>
            <a:off x="7136235" y="104386"/>
            <a:ext cx="5167083" cy="1015663"/>
          </a:xfrm>
          <a:prstGeom prst="rect">
            <a:avLst/>
          </a:prstGeom>
          <a:noFill/>
        </p:spPr>
        <p:txBody>
          <a:bodyPr wrap="squar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（今一度確認）この変換は元画像のある二次元空間の任意の点</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x,y</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x+a</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y+b</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に変換したという意味</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08937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a:t>達成目標</a:t>
            </a:r>
            <a:endParaRPr lang="en-US" altLang="ja-JP" dirty="0"/>
          </a:p>
          <a:p>
            <a:pPr>
              <a:spcBef>
                <a:spcPts val="1200"/>
              </a:spcBef>
            </a:pPr>
            <a:r>
              <a:rPr lang="ja-JP" altLang="en-US" sz="2400" dirty="0"/>
              <a:t>画像の幾何学変換を計算でき，その効果を説明できる．</a:t>
            </a:r>
            <a:endParaRPr lang="en-US" altLang="ja-JP" sz="2400" dirty="0"/>
          </a:p>
          <a:p>
            <a:pPr>
              <a:spcBef>
                <a:spcPts val="1200"/>
              </a:spcBef>
            </a:pPr>
            <a:r>
              <a:rPr lang="ja-JP" altLang="en-US" sz="2400" dirty="0"/>
              <a:t>剛体変換・相似変換・アファイン変換・射影変換を正しく計算でき，それぞれの効果を説明できる</a:t>
            </a:r>
            <a:endParaRPr lang="en-US" altLang="ja-JP" sz="2400" dirty="0"/>
          </a:p>
          <a:p>
            <a:pPr marL="457200" lvl="1" indent="0">
              <a:spcBef>
                <a:spcPts val="1200"/>
              </a:spcBef>
              <a:buNone/>
            </a:pPr>
            <a:endParaRPr lang="en-US" altLang="ja-JP" sz="2000" dirty="0"/>
          </a:p>
          <a:p>
            <a:pPr marL="0" indent="0">
              <a:spcBef>
                <a:spcPts val="1200"/>
              </a:spcBef>
              <a:buNone/>
            </a:pPr>
            <a:r>
              <a:rPr lang="en-US" altLang="ja-JP" dirty="0"/>
              <a:t>Contents</a:t>
            </a:r>
          </a:p>
          <a:p>
            <a:pPr>
              <a:spcBef>
                <a:spcPts val="1200"/>
              </a:spcBef>
            </a:pPr>
            <a:r>
              <a:rPr lang="ja-JP" altLang="en-US" sz="2400" dirty="0"/>
              <a:t>行列とベクトルの復習</a:t>
            </a:r>
            <a:endParaRPr lang="en-US" altLang="ja-JP" sz="2400" dirty="0"/>
          </a:p>
          <a:p>
            <a:pPr>
              <a:spcBef>
                <a:spcPts val="1200"/>
              </a:spcBef>
            </a:pPr>
            <a:r>
              <a:rPr lang="ja-JP" altLang="en-US" sz="2400" dirty="0"/>
              <a:t>線形変換（拡大・縮小 </a:t>
            </a:r>
            <a:r>
              <a:rPr lang="en-US" altLang="ja-JP" sz="2400" dirty="0"/>
              <a:t>/ </a:t>
            </a:r>
            <a:r>
              <a:rPr lang="ja-JP" altLang="en-US" sz="2400" dirty="0"/>
              <a:t>回転 </a:t>
            </a:r>
            <a:r>
              <a:rPr lang="en-US" altLang="ja-JP" sz="2400" dirty="0"/>
              <a:t>/ </a:t>
            </a:r>
            <a:r>
              <a:rPr lang="ja-JP" altLang="en-US" sz="2400" dirty="0"/>
              <a:t>鏡映 </a:t>
            </a:r>
            <a:r>
              <a:rPr lang="en-US" altLang="ja-JP" sz="2400" dirty="0"/>
              <a:t>/ </a:t>
            </a:r>
            <a:r>
              <a:rPr lang="ja-JP" altLang="en-US" sz="2400" dirty="0"/>
              <a:t>せん断 </a:t>
            </a:r>
            <a:r>
              <a:rPr lang="en-US" altLang="ja-JP" sz="2400" dirty="0"/>
              <a:t>/ </a:t>
            </a:r>
            <a:r>
              <a:rPr lang="ja-JP" altLang="en-US" sz="2400" dirty="0"/>
              <a:t>合成</a:t>
            </a:r>
            <a:r>
              <a:rPr lang="en-US" altLang="ja-JP" sz="2400" dirty="0"/>
              <a:t>)</a:t>
            </a:r>
          </a:p>
          <a:p>
            <a:pPr>
              <a:spcBef>
                <a:spcPts val="1200"/>
              </a:spcBef>
            </a:pPr>
            <a:r>
              <a:rPr lang="ja-JP" altLang="en-US" sz="2400" dirty="0"/>
              <a:t>アファイン変換（平行移動 </a:t>
            </a:r>
            <a:r>
              <a:rPr lang="en-US" altLang="ja-JP" sz="2400" dirty="0"/>
              <a:t>/ </a:t>
            </a:r>
            <a:r>
              <a:rPr lang="ja-JP" altLang="en-US" sz="2400" dirty="0"/>
              <a:t>同次座標系</a:t>
            </a:r>
            <a:r>
              <a:rPr lang="en-US" altLang="ja-JP" sz="2400" dirty="0"/>
              <a:t>)</a:t>
            </a:r>
            <a:endParaRPr lang="en-US" altLang="ja-JP" dirty="0"/>
          </a:p>
        </p:txBody>
      </p:sp>
    </p:spTree>
    <p:extLst>
      <p:ext uri="{BB962C8B-B14F-4D97-AF65-F5344CB8AC3E}">
        <p14:creationId xmlns:p14="http://schemas.microsoft.com/office/powerpoint/2010/main" val="2238481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90318" y="2546595"/>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a:t>Affine </a:t>
            </a:r>
            <a:r>
              <a:rPr kumimoji="1" lang="ja-JP" altLang="en-US" sz="3600" dirty="0"/>
              <a:t>変換 </a:t>
            </a:r>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a:t>平行移動</a:t>
            </a:r>
            <a:r>
              <a:rPr lang="ja-JP" altLang="en-US" sz="2400" dirty="0"/>
              <a:t>と</a:t>
            </a:r>
            <a:r>
              <a:rPr lang="ja-JP" altLang="en-US" sz="2400" b="1" dirty="0"/>
              <a:t>線形変換</a:t>
            </a:r>
            <a:r>
              <a:rPr lang="ja-JP" altLang="en-US" sz="2400" dirty="0"/>
              <a:t>の組み合わせで得られる変換のこと</a:t>
            </a:r>
            <a:endParaRPr kumimoji="1" lang="ja-JP" altLang="en-US" sz="2400" dirty="0"/>
          </a:p>
          <a:p>
            <a:r>
              <a:rPr lang="ja-JP" altLang="en-US" sz="2400" dirty="0"/>
              <a:t>英語発音は「</a:t>
            </a:r>
            <a:r>
              <a:rPr kumimoji="1" lang="ja-JP" altLang="en-US" sz="2400" dirty="0"/>
              <a:t>アファイン」</a:t>
            </a:r>
            <a:r>
              <a:rPr lang="ja-JP" altLang="en-US" sz="2400" dirty="0"/>
              <a:t>，アフィンと読む人も多い</a:t>
            </a:r>
            <a:endParaRPr lang="en-US" altLang="ja-JP" sz="2400" dirty="0"/>
          </a:p>
        </p:txBody>
      </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sp>
        <p:nvSpPr>
          <p:cNvPr id="149" name="正方形/長方形 148"/>
          <p:cNvSpPr/>
          <p:nvPr/>
        </p:nvSpPr>
        <p:spPr>
          <a:xfrm>
            <a:off x="751361"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線形変換 </a:t>
            </a:r>
          </a:p>
        </p:txBody>
      </p:sp>
      <p:pic>
        <p:nvPicPr>
          <p:cNvPr id="4" name="図 3">
            <a:extLst>
              <a:ext uri="{FF2B5EF4-FFF2-40B4-BE49-F238E27FC236}">
                <a16:creationId xmlns:a16="http://schemas.microsoft.com/office/drawing/2014/main" id="{FB6DA1D6-44B2-4EF5-B7F8-E0AEB898895D}"/>
              </a:ext>
            </a:extLst>
          </p:cNvPr>
          <p:cNvPicPr>
            <a:picLocks noChangeAspect="1"/>
          </p:cNvPicPr>
          <p:nvPr/>
        </p:nvPicPr>
        <p:blipFill>
          <a:blip r:embed="rId21"/>
          <a:stretch>
            <a:fillRect/>
          </a:stretch>
        </p:blipFill>
        <p:spPr>
          <a:xfrm>
            <a:off x="394331" y="2863754"/>
            <a:ext cx="2105252" cy="2050246"/>
          </a:xfrm>
          <a:prstGeom prst="rect">
            <a:avLst/>
          </a:prstGeom>
        </p:spPr>
      </p:pic>
      <p:pic>
        <p:nvPicPr>
          <p:cNvPr id="7" name="図 6">
            <a:extLst>
              <a:ext uri="{FF2B5EF4-FFF2-40B4-BE49-F238E27FC236}">
                <a16:creationId xmlns:a16="http://schemas.microsoft.com/office/drawing/2014/main" id="{132571D0-4E7A-4B3E-895A-884BB295BCB2}"/>
              </a:ext>
            </a:extLst>
          </p:cNvPr>
          <p:cNvPicPr>
            <a:picLocks noChangeAspect="1"/>
          </p:cNvPicPr>
          <p:nvPr/>
        </p:nvPicPr>
        <p:blipFill>
          <a:blip r:embed="rId22"/>
          <a:stretch>
            <a:fillRect/>
          </a:stretch>
        </p:blipFill>
        <p:spPr>
          <a:xfrm>
            <a:off x="2518385" y="2844536"/>
            <a:ext cx="1865223" cy="2010240"/>
          </a:xfrm>
          <a:prstGeom prst="rect">
            <a:avLst/>
          </a:prstGeom>
        </p:spPr>
      </p:pic>
      <p:pic>
        <p:nvPicPr>
          <p:cNvPr id="8" name="図 7">
            <a:extLst>
              <a:ext uri="{FF2B5EF4-FFF2-40B4-BE49-F238E27FC236}">
                <a16:creationId xmlns:a16="http://schemas.microsoft.com/office/drawing/2014/main" id="{8C74EEF2-0149-4A27-A07E-CF12FF01CE63}"/>
              </a:ext>
            </a:extLst>
          </p:cNvPr>
          <p:cNvPicPr>
            <a:picLocks noChangeAspect="1"/>
          </p:cNvPicPr>
          <p:nvPr/>
        </p:nvPicPr>
        <p:blipFill>
          <a:blip r:embed="rId23"/>
          <a:stretch>
            <a:fillRect/>
          </a:stretch>
        </p:blipFill>
        <p:spPr>
          <a:xfrm>
            <a:off x="4724838" y="2808146"/>
            <a:ext cx="2035244" cy="1995240"/>
          </a:xfrm>
          <a:prstGeom prst="rect">
            <a:avLst/>
          </a:prstGeom>
        </p:spPr>
      </p:pic>
      <p:pic>
        <p:nvPicPr>
          <p:cNvPr id="174" name="図 173">
            <a:extLst>
              <a:ext uri="{FF2B5EF4-FFF2-40B4-BE49-F238E27FC236}">
                <a16:creationId xmlns:a16="http://schemas.microsoft.com/office/drawing/2014/main" id="{440537E4-89A3-4EFC-9D0A-722551587A53}"/>
              </a:ext>
            </a:extLst>
          </p:cNvPr>
          <p:cNvPicPr>
            <a:picLocks noChangeAspect="1"/>
          </p:cNvPicPr>
          <p:nvPr/>
        </p:nvPicPr>
        <p:blipFill>
          <a:blip r:embed="rId24"/>
          <a:stretch>
            <a:fillRect/>
          </a:stretch>
        </p:blipFill>
        <p:spPr>
          <a:xfrm>
            <a:off x="7038528" y="2997241"/>
            <a:ext cx="1975195" cy="1861774"/>
          </a:xfrm>
          <a:prstGeom prst="rect">
            <a:avLst/>
          </a:prstGeom>
        </p:spPr>
      </p:pic>
      <p:pic>
        <p:nvPicPr>
          <p:cNvPr id="9" name="図 8">
            <a:extLst>
              <a:ext uri="{FF2B5EF4-FFF2-40B4-BE49-F238E27FC236}">
                <a16:creationId xmlns:a16="http://schemas.microsoft.com/office/drawing/2014/main" id="{4C6A8BDD-A1CD-42FB-B4BE-C5DE7C7F8096}"/>
              </a:ext>
            </a:extLst>
          </p:cNvPr>
          <p:cNvPicPr>
            <a:picLocks noChangeAspect="1"/>
          </p:cNvPicPr>
          <p:nvPr/>
        </p:nvPicPr>
        <p:blipFill>
          <a:blip r:embed="rId25"/>
          <a:stretch>
            <a:fillRect/>
          </a:stretch>
        </p:blipFill>
        <p:spPr>
          <a:xfrm>
            <a:off x="9732813" y="2881252"/>
            <a:ext cx="2182026" cy="1988312"/>
          </a:xfrm>
          <a:prstGeom prst="rect">
            <a:avLst/>
          </a:prstGeom>
        </p:spPr>
      </p:pic>
    </p:spTree>
    <p:extLst>
      <p:ext uri="{BB962C8B-B14F-4D97-AF65-F5344CB8AC3E}">
        <p14:creationId xmlns:p14="http://schemas.microsoft.com/office/powerpoint/2010/main" val="194276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a:t>同次座標系表現</a:t>
            </a:r>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と表記する方法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同じ２次元座標を表す同次座標を同値であると言い，式では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記号で表す</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と表せる</a:t>
                </a: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の講義では頻出</a:t>
            </a: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の場合を考える</a:t>
            </a: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と表記できる</a:t>
                </a: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lang="en-US" altLang="ja-JP" sz="3200" dirty="0"/>
              <a:t>Affine</a:t>
            </a:r>
            <a:r>
              <a:rPr kumimoji="1" lang="ja-JP" altLang="en-US" sz="3200" dirty="0"/>
              <a:t>変換の</a:t>
            </a:r>
            <a:r>
              <a:rPr kumimoji="1" lang="en-US" altLang="ja-JP" sz="3200" dirty="0"/>
              <a:t/>
            </a:r>
            <a:br>
              <a:rPr kumimoji="1" lang="en-US" altLang="ja-JP" sz="3200" dirty="0"/>
            </a:br>
            <a:r>
              <a:rPr kumimoji="1" lang="ja-JP" altLang="en-US" sz="3200" dirty="0"/>
              <a:t>同次座標表現</a:t>
            </a:r>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52" name="正方形/長方形 51"/>
              <p:cNvSpPr/>
              <p:nvPr/>
            </p:nvSpPr>
            <p:spPr>
              <a:xfrm>
                <a:off x="8462016" y="30785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078533"/>
                <a:ext cx="3613361" cy="1105046"/>
              </a:xfrm>
              <a:prstGeom prst="rect">
                <a:avLst/>
              </a:prstGeom>
              <a:blipFill>
                <a:blip r:embed="rId14"/>
                <a:stretch>
                  <a:fillRect/>
                </a:stretch>
              </a:blipFill>
            </p:spPr>
            <p:txBody>
              <a:bodyPr/>
              <a:lstStyle/>
              <a:p>
                <a:r>
                  <a:rPr lang="ja-JP" altLang="en-US">
                    <a:noFill/>
                  </a:rPr>
                  <a:t> </a:t>
                </a:r>
              </a:p>
            </p:txBody>
          </p:sp>
        </mc:Fallback>
      </mc:AlternateContent>
      <p:sp>
        <p:nvSpPr>
          <p:cNvPr id="53" name="正方形/長方形 52"/>
          <p:cNvSpPr/>
          <p:nvPr/>
        </p:nvSpPr>
        <p:spPr>
          <a:xfrm>
            <a:off x="8462016" y="2688822"/>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ここが行列の積で書ける！</a:t>
            </a:r>
          </a:p>
        </p:txBody>
      </p:sp>
      <p:pic>
        <p:nvPicPr>
          <p:cNvPr id="61" name="図 60">
            <a:extLst>
              <a:ext uri="{FF2B5EF4-FFF2-40B4-BE49-F238E27FC236}">
                <a16:creationId xmlns:a16="http://schemas.microsoft.com/office/drawing/2014/main" id="{7787B4BC-D143-46C6-959F-47A8FE428036}"/>
              </a:ext>
            </a:extLst>
          </p:cNvPr>
          <p:cNvPicPr>
            <a:picLocks noChangeAspect="1"/>
          </p:cNvPicPr>
          <p:nvPr/>
        </p:nvPicPr>
        <p:blipFill>
          <a:blip r:embed="rId18"/>
          <a:stretch>
            <a:fillRect/>
          </a:stretch>
        </p:blipFill>
        <p:spPr>
          <a:xfrm>
            <a:off x="116623" y="2646699"/>
            <a:ext cx="1880628" cy="1831491"/>
          </a:xfrm>
          <a:prstGeom prst="rect">
            <a:avLst/>
          </a:prstGeom>
        </p:spPr>
      </p:pic>
      <p:pic>
        <p:nvPicPr>
          <p:cNvPr id="62" name="図 61">
            <a:extLst>
              <a:ext uri="{FF2B5EF4-FFF2-40B4-BE49-F238E27FC236}">
                <a16:creationId xmlns:a16="http://schemas.microsoft.com/office/drawing/2014/main" id="{4CA0C411-BDE1-4CA8-BCB4-4A723F115582}"/>
              </a:ext>
            </a:extLst>
          </p:cNvPr>
          <p:cNvPicPr>
            <a:picLocks noChangeAspect="1"/>
          </p:cNvPicPr>
          <p:nvPr/>
        </p:nvPicPr>
        <p:blipFill>
          <a:blip r:embed="rId19"/>
          <a:stretch>
            <a:fillRect/>
          </a:stretch>
        </p:blipFill>
        <p:spPr>
          <a:xfrm>
            <a:off x="331042" y="4991262"/>
            <a:ext cx="1666209" cy="1795753"/>
          </a:xfrm>
          <a:prstGeom prst="rect">
            <a:avLst/>
          </a:prstGeom>
        </p:spPr>
      </p:pic>
      <p:pic>
        <p:nvPicPr>
          <p:cNvPr id="63" name="図 62">
            <a:extLst>
              <a:ext uri="{FF2B5EF4-FFF2-40B4-BE49-F238E27FC236}">
                <a16:creationId xmlns:a16="http://schemas.microsoft.com/office/drawing/2014/main" id="{7C5348A6-FE4C-4341-948B-B7237C518D35}"/>
              </a:ext>
            </a:extLst>
          </p:cNvPr>
          <p:cNvPicPr>
            <a:picLocks noChangeAspect="1"/>
          </p:cNvPicPr>
          <p:nvPr/>
        </p:nvPicPr>
        <p:blipFill>
          <a:blip r:embed="rId20"/>
          <a:stretch>
            <a:fillRect/>
          </a:stretch>
        </p:blipFill>
        <p:spPr>
          <a:xfrm>
            <a:off x="6552193" y="73831"/>
            <a:ext cx="1818090" cy="1782354"/>
          </a:xfrm>
          <a:prstGeom prst="rect">
            <a:avLst/>
          </a:prstGeom>
        </p:spPr>
      </p:pic>
      <p:pic>
        <p:nvPicPr>
          <p:cNvPr id="64" name="図 63">
            <a:extLst>
              <a:ext uri="{FF2B5EF4-FFF2-40B4-BE49-F238E27FC236}">
                <a16:creationId xmlns:a16="http://schemas.microsoft.com/office/drawing/2014/main" id="{EEE1D3B0-32F6-4225-AEBF-69768AC680AD}"/>
              </a:ext>
            </a:extLst>
          </p:cNvPr>
          <p:cNvPicPr>
            <a:picLocks noChangeAspect="1"/>
          </p:cNvPicPr>
          <p:nvPr/>
        </p:nvPicPr>
        <p:blipFill>
          <a:blip r:embed="rId21"/>
          <a:stretch>
            <a:fillRect/>
          </a:stretch>
        </p:blipFill>
        <p:spPr>
          <a:xfrm>
            <a:off x="6605836" y="2654680"/>
            <a:ext cx="1764447" cy="1663128"/>
          </a:xfrm>
          <a:prstGeom prst="rect">
            <a:avLst/>
          </a:prstGeom>
        </p:spPr>
      </p:pic>
      <p:pic>
        <p:nvPicPr>
          <p:cNvPr id="65" name="図 64">
            <a:extLst>
              <a:ext uri="{FF2B5EF4-FFF2-40B4-BE49-F238E27FC236}">
                <a16:creationId xmlns:a16="http://schemas.microsoft.com/office/drawing/2014/main" id="{896B71A9-ADF5-437E-A81D-B96755D1F9CF}"/>
              </a:ext>
            </a:extLst>
          </p:cNvPr>
          <p:cNvPicPr>
            <a:picLocks noChangeAspect="1"/>
          </p:cNvPicPr>
          <p:nvPr/>
        </p:nvPicPr>
        <p:blipFill>
          <a:blip r:embed="rId22"/>
          <a:stretch>
            <a:fillRect/>
          </a:stretch>
        </p:blipFill>
        <p:spPr>
          <a:xfrm>
            <a:off x="6552193" y="4816200"/>
            <a:ext cx="1949210" cy="1776165"/>
          </a:xfrm>
          <a:prstGeom prst="rect">
            <a:avLst/>
          </a:prstGeom>
        </p:spPr>
      </p:pic>
    </p:spTree>
    <p:extLst>
      <p:ext uri="{BB962C8B-B14F-4D97-AF65-F5344CB8AC3E}">
        <p14:creationId xmlns:p14="http://schemas.microsoft.com/office/powerpoint/2010/main" val="2842992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 </a:t>
            </a:r>
            <a:r>
              <a:rPr lang="en-US" altLang="ja-JP" sz="3600" dirty="0"/>
              <a:t>:</a:t>
            </a:r>
            <a:r>
              <a:rPr lang="ja-JP" altLang="en-US" sz="3600" dirty="0"/>
              <a:t> </a:t>
            </a:r>
            <a:r>
              <a:rPr lang="ja-JP" altLang="en-US" sz="2400" dirty="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軸の成す角</a:t>
                </a: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a:t>まとめ </a:t>
            </a:r>
            <a:r>
              <a:rPr kumimoji="1" lang="en-US" altLang="ja-JP" sz="3200" dirty="0"/>
              <a:t>: </a:t>
            </a:r>
            <a:r>
              <a:rPr lang="en-US" altLang="ja-JP" sz="3200" dirty="0"/>
              <a:t>Affine </a:t>
            </a:r>
            <a:r>
              <a:rPr lang="ja-JP" altLang="en-US" sz="3200" dirty="0"/>
              <a:t>変換と同次座標系</a:t>
            </a:r>
            <a:endParaRPr kumimoji="1" lang="ja-JP" altLang="en-US" sz="32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457200" y="1516587"/>
                <a:ext cx="8252459" cy="3323923"/>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平行移動と線形変換（回転・拡大など行列積による変換）の組み合わせで得られる変換を</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同次座標系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二次元空間の点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r>
                      <a:rPr lang="ja-JP" altLang="en-US" sz="2400" b="1" i="1">
                        <a:latin typeface="Cambria Math" panose="02040503050406030204" pitchFamily="18" charset="0"/>
                        <a:ea typeface="メイリオ" panose="020B0604030504040204" pitchFamily="50" charset="-128"/>
                        <a:cs typeface="メイリオ" panose="020B0604030504040204" pitchFamily="50" charset="-128"/>
                      </a:rPr>
                      <m:t>や</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𝑤</m:t>
                              </m:r>
                              <m:r>
                                <a:rPr lang="en-US" altLang="ja-JP" sz="2400" i="1">
                                  <a:latin typeface="Cambria Math"/>
                                </a:rPr>
                                <m:t>𝑥</m:t>
                              </m:r>
                            </m:e>
                          </m:mr>
                          <m:mr>
                            <m:e>
                              <m:r>
                                <a:rPr lang="en-US" altLang="ja-JP" sz="2400" b="0" i="1" smtClean="0">
                                  <a:latin typeface="Cambria Math" panose="02040503050406030204" pitchFamily="18" charset="0"/>
                                </a:rPr>
                                <m:t>𝑤</m:t>
                              </m:r>
                              <m:r>
                                <a:rPr lang="en-US" altLang="ja-JP" sz="2400" i="1">
                                  <a:latin typeface="Cambria Math"/>
                                </a:rPr>
                                <m:t>𝑦</m:t>
                              </m:r>
                            </m:e>
                          </m:mr>
                          <m:mr>
                            <m:e>
                              <m:r>
                                <a:rPr lang="en-US" altLang="ja-JP" sz="2400" b="0" i="1" smtClean="0">
                                  <a:latin typeface="Cambria Math" panose="02040503050406030204" pitchFamily="18" charset="0"/>
                                </a:rPr>
                                <m:t>𝑤</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変換の基本的な変換行列は以下の通り表現できる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1516587"/>
                <a:ext cx="8252459" cy="3323923"/>
              </a:xfrm>
              <a:prstGeom prst="rect">
                <a:avLst/>
              </a:prstGeom>
              <a:blipFill>
                <a:blip r:embed="rId3"/>
                <a:stretch>
                  <a:fillRect l="-1108" t="-1468"/>
                </a:stretch>
              </a:blipFill>
            </p:spPr>
            <p:txBody>
              <a:bodyPr/>
              <a:lstStyle/>
              <a:p>
                <a:r>
                  <a:rPr lang="ja-JP" altLang="en-US">
                    <a:noFill/>
                  </a:rPr>
                  <a:t> </a:t>
                </a:r>
              </a:p>
            </p:txBody>
          </p:sp>
        </mc:Fallback>
      </mc:AlternateContent>
      <p:sp>
        <p:nvSpPr>
          <p:cNvPr id="6" name="正方形/長方形 5"/>
          <p:cNvSpPr/>
          <p:nvPr/>
        </p:nvSpPr>
        <p:spPr>
          <a:xfrm>
            <a:off x="929466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平行移動</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463163" y="4686501"/>
            <a:ext cx="886573"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153433" y="4686501"/>
            <a:ext cx="155408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920336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203362" y="5348913"/>
                <a:ext cx="1621406" cy="10831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9473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94737" y="5365584"/>
                <a:ext cx="2476575" cy="90883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5155314"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5155314" y="5365585"/>
                <a:ext cx="1502270" cy="9062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86300"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86300" y="5365585"/>
                <a:ext cx="1688346" cy="906210"/>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E6A1092-5098-4830-A08F-BE63C808752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428164" y="4989913"/>
            <a:ext cx="1215424" cy="1216506"/>
          </a:xfrm>
          <a:prstGeom prst="rect">
            <a:avLst/>
          </a:prstGeom>
        </p:spPr>
      </p:pic>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en-US" altLang="ja-JP" sz="2400" dirty="0"/>
              <a:t>Affine</a:t>
            </a:r>
            <a:r>
              <a:rPr kumimoji="1" lang="ja-JP" altLang="en-US" sz="2400" dirty="0"/>
              <a:t>変換の基本変換は，</a:t>
            </a:r>
            <a:r>
              <a:rPr lang="ja-JP" altLang="en-US" sz="2400" dirty="0"/>
              <a:t>左下２要素は０，右下は１</a:t>
            </a:r>
            <a:endParaRPr kumimoji="1" lang="en-US" altLang="ja-JP" sz="2400" dirty="0"/>
          </a:p>
          <a:p>
            <a:r>
              <a:rPr lang="ja-JP" altLang="en-US" sz="2400" dirty="0"/>
              <a:t>これらを合成しても，左下の</a:t>
            </a:r>
            <a:r>
              <a:rPr lang="en-US" altLang="ja-JP" sz="2400" dirty="0"/>
              <a:t>2</a:t>
            </a:r>
            <a:r>
              <a:rPr lang="ja-JP" altLang="en-US" sz="2400" dirty="0"/>
              <a:t>要素は</a:t>
            </a:r>
            <a:r>
              <a:rPr lang="en-US" altLang="ja-JP" sz="2400" dirty="0"/>
              <a:t>0</a:t>
            </a:r>
            <a:r>
              <a:rPr lang="ja-JP" altLang="en-US" sz="2400" dirty="0" err="1"/>
              <a:t>，</a:t>
            </a:r>
            <a:r>
              <a:rPr lang="ja-JP" altLang="en-US" sz="2400" dirty="0"/>
              <a:t>右下は</a:t>
            </a:r>
            <a:r>
              <a:rPr lang="en-US" altLang="ja-JP" sz="2400" dirty="0"/>
              <a:t>1</a:t>
            </a:r>
            <a:r>
              <a:rPr lang="ja-JP" altLang="en-US" sz="2400" dirty="0"/>
              <a:t>のまま</a:t>
            </a:r>
            <a:endParaRPr lang="en-US" altLang="ja-JP" sz="2400" dirty="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9"/>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合成</a:t>
            </a: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同次座標系表現において，より一般的な下の形の変換を</a:t>
            </a:r>
            <a:r>
              <a:rPr lang="ja-JP" altLang="en-US" sz="2400" b="1" dirty="0">
                <a:solidFill>
                  <a:srgbClr val="FF0000"/>
                </a:solidFill>
              </a:rPr>
              <a:t>射影変換</a:t>
            </a:r>
            <a:r>
              <a:rPr lang="ja-JP" altLang="en-US" sz="2400" dirty="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を使って表現される</a:t>
            </a:r>
          </a:p>
        </p:txBody>
      </p:sp>
      <p:cxnSp>
        <p:nvCxnSpPr>
          <p:cNvPr id="15" name="直線矢印コネクタ 14"/>
          <p:cNvCxnSpPr/>
          <p:nvPr/>
        </p:nvCxnSpPr>
        <p:spPr>
          <a:xfrm>
            <a:off x="7234534"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413226"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929890" y="6120359"/>
                <a:ext cx="385190" cy="4305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929890" y="6120359"/>
                <a:ext cx="385190" cy="43056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46780" y="4211513"/>
                <a:ext cx="575509" cy="636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46780" y="4211513"/>
                <a:ext cx="575509" cy="636680"/>
              </a:xfrm>
              <a:prstGeom prst="rect">
                <a:avLst/>
              </a:prstGeom>
              <a:blipFill>
                <a:blip r:embed="rId12"/>
                <a:stretch>
                  <a:fillRect/>
                </a:stretch>
              </a:blipFill>
            </p:spPr>
            <p:txBody>
              <a:bodyPr/>
              <a:lstStyle/>
              <a:p>
                <a:r>
                  <a:rPr lang="ja-JP" altLang="en-US">
                    <a:noFill/>
                  </a:rPr>
                  <a:t> </a:t>
                </a:r>
              </a:p>
            </p:txBody>
          </p:sp>
        </mc:Fallback>
      </mc:AlternateContent>
      <p:sp>
        <p:nvSpPr>
          <p:cNvPr id="20" name="正方形/長方形 19"/>
          <p:cNvSpPr/>
          <p:nvPr/>
        </p:nvSpPr>
        <p:spPr>
          <a:xfrm>
            <a:off x="7754320" y="6292271"/>
            <a:ext cx="721835" cy="3039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grpSp>
        <p:nvGrpSpPr>
          <p:cNvPr id="30" name="グループ化 29">
            <a:extLst>
              <a:ext uri="{FF2B5EF4-FFF2-40B4-BE49-F238E27FC236}">
                <a16:creationId xmlns:a16="http://schemas.microsoft.com/office/drawing/2014/main" id="{8802B722-7225-4DED-8242-4DFE16EA1D4F}"/>
              </a:ext>
            </a:extLst>
          </p:cNvPr>
          <p:cNvGrpSpPr/>
          <p:nvPr/>
        </p:nvGrpSpPr>
        <p:grpSpPr>
          <a:xfrm>
            <a:off x="8722013" y="4211513"/>
            <a:ext cx="3469987" cy="2432066"/>
            <a:chOff x="9153126" y="4211513"/>
            <a:chExt cx="3469987" cy="2432066"/>
          </a:xfrm>
        </p:grpSpPr>
        <p:cxnSp>
          <p:nvCxnSpPr>
            <p:cNvPr id="22" name="直線矢印コネクタ 21"/>
            <p:cNvCxnSpPr>
              <a:cxnSpLocks/>
            </p:cNvCxnSpPr>
            <p:nvPr/>
          </p:nvCxnSpPr>
          <p:spPr>
            <a:xfrm>
              <a:off x="9735772"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9914464"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1431127" y="6120359"/>
                  <a:ext cx="38519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431127" y="6120359"/>
                  <a:ext cx="385190" cy="52322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448018" y="4211513"/>
                  <a:ext cx="5755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448018" y="4211513"/>
                  <a:ext cx="575509" cy="523220"/>
                </a:xfrm>
                <a:prstGeom prst="rect">
                  <a:avLst/>
                </a:prstGeom>
                <a:blipFill>
                  <a:blip r:embed="rId14"/>
                  <a:stretch>
                    <a:fillRect/>
                  </a:stretch>
                </a:blipFill>
              </p:spPr>
              <p:txBody>
                <a:bodyPr/>
                <a:lstStyle/>
                <a:p>
                  <a:r>
                    <a:rPr lang="ja-JP" altLang="en-US">
                      <a:noFill/>
                    </a:rPr>
                    <a:t> </a:t>
                  </a:r>
                </a:p>
              </p:txBody>
            </p:sp>
          </mc:Fallback>
        </mc:AlternateContent>
        <p:pic>
          <p:nvPicPr>
            <p:cNvPr id="28" name="図 27">
              <a:extLst>
                <a:ext uri="{FF2B5EF4-FFF2-40B4-BE49-F238E27FC236}">
                  <a16:creationId xmlns:a16="http://schemas.microsoft.com/office/drawing/2014/main" id="{3482241E-F9CA-4D68-8D8F-6EA6331DC89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153126" y="4984124"/>
              <a:ext cx="3469987" cy="1044596"/>
            </a:xfrm>
            <a:prstGeom prst="rect">
              <a:avLst/>
            </a:prstGeom>
            <a:scene3d>
              <a:camera prst="perspectiveHeroicExtremeRightFacing">
                <a:rot lat="0" lon="17400000" rev="21594000"/>
              </a:camera>
              <a:lightRig rig="threePt" dir="t"/>
            </a:scene3d>
          </p:spPr>
        </p:pic>
      </p:grpSp>
    </p:spTree>
    <p:extLst>
      <p:ext uri="{BB962C8B-B14F-4D97-AF65-F5344CB8AC3E}">
        <p14:creationId xmlns:p14="http://schemas.microsoft.com/office/powerpoint/2010/main" val="374143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a:t>変換の名称と包含関係</a:t>
            </a:r>
            <a:endParaRPr kumimoji="1" lang="ja-JP" altLang="en-US" sz="3600" b="1" dirty="0"/>
          </a:p>
        </p:txBody>
      </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204503"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204503" y="3428157"/>
                <a:ext cx="1105879" cy="66210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910541"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910541" y="3428157"/>
                <a:ext cx="1105110" cy="66210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52036"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52036" y="3428157"/>
                <a:ext cx="1235403" cy="66210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4"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4" y="3366249"/>
                <a:ext cx="1149417" cy="785921"/>
              </a:xfrm>
              <a:prstGeom prst="rect">
                <a:avLst/>
              </a:prstGeom>
              <a:blipFill>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a:extLst>
              <a:ext uri="{FF2B5EF4-FFF2-40B4-BE49-F238E27FC236}">
                <a16:creationId xmlns:a16="http://schemas.microsoft.com/office/drawing/2014/main" id="{60815CCF-AC5D-451F-A3F1-10E0DA55225F}"/>
              </a:ext>
            </a:extLst>
          </p:cNvPr>
          <p:cNvSpPr/>
          <p:nvPr/>
        </p:nvSpPr>
        <p:spPr>
          <a:xfrm>
            <a:off x="2841780" y="169439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83" name="正方形/長方形 82">
            <a:extLst>
              <a:ext uri="{FF2B5EF4-FFF2-40B4-BE49-F238E27FC236}">
                <a16:creationId xmlns:a16="http://schemas.microsoft.com/office/drawing/2014/main" id="{E19914CF-14FA-42A3-BAF9-BE2D85ABF2B8}"/>
              </a:ext>
            </a:extLst>
          </p:cNvPr>
          <p:cNvSpPr/>
          <p:nvPr/>
        </p:nvSpPr>
        <p:spPr>
          <a:xfrm>
            <a:off x="420344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91" name="正方形/長方形 90">
            <a:extLst>
              <a:ext uri="{FF2B5EF4-FFF2-40B4-BE49-F238E27FC236}">
                <a16:creationId xmlns:a16="http://schemas.microsoft.com/office/drawing/2014/main" id="{9CF86696-67AC-481A-91CA-1E1C8193C242}"/>
              </a:ext>
            </a:extLst>
          </p:cNvPr>
          <p:cNvSpPr/>
          <p:nvPr/>
        </p:nvSpPr>
        <p:spPr>
          <a:xfrm>
            <a:off x="6024515" y="169208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00" name="正方形/長方形 99">
            <a:extLst>
              <a:ext uri="{FF2B5EF4-FFF2-40B4-BE49-F238E27FC236}">
                <a16:creationId xmlns:a16="http://schemas.microsoft.com/office/drawing/2014/main" id="{92E2059B-ADDB-4A11-A8D3-14188EE1A4FE}"/>
              </a:ext>
            </a:extLst>
          </p:cNvPr>
          <p:cNvSpPr/>
          <p:nvPr/>
        </p:nvSpPr>
        <p:spPr>
          <a:xfrm>
            <a:off x="7946572" y="169208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01" name="正方形/長方形 100">
            <a:extLst>
              <a:ext uri="{FF2B5EF4-FFF2-40B4-BE49-F238E27FC236}">
                <a16:creationId xmlns:a16="http://schemas.microsoft.com/office/drawing/2014/main" id="{938B09EB-0703-4F0A-93BA-E15AED928A85}"/>
              </a:ext>
            </a:extLst>
          </p:cNvPr>
          <p:cNvSpPr/>
          <p:nvPr/>
        </p:nvSpPr>
        <p:spPr>
          <a:xfrm>
            <a:off x="1016052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射影変換</a:t>
            </a:r>
          </a:p>
        </p:txBody>
      </p:sp>
      <p:pic>
        <p:nvPicPr>
          <p:cNvPr id="3" name="図 2">
            <a:extLst>
              <a:ext uri="{FF2B5EF4-FFF2-40B4-BE49-F238E27FC236}">
                <a16:creationId xmlns:a16="http://schemas.microsoft.com/office/drawing/2014/main" id="{AA034522-CEAF-4FE9-ABEC-EC0EB2E43626}"/>
              </a:ext>
            </a:extLst>
          </p:cNvPr>
          <p:cNvPicPr>
            <a:picLocks noChangeAspect="1"/>
          </p:cNvPicPr>
          <p:nvPr/>
        </p:nvPicPr>
        <p:blipFill>
          <a:blip r:embed="rId23"/>
          <a:stretch>
            <a:fillRect/>
          </a:stretch>
        </p:blipFill>
        <p:spPr>
          <a:xfrm>
            <a:off x="9967351" y="1945496"/>
            <a:ext cx="1494343" cy="1501871"/>
          </a:xfrm>
          <a:prstGeom prst="rect">
            <a:avLst/>
          </a:prstGeom>
        </p:spPr>
      </p:pic>
      <p:pic>
        <p:nvPicPr>
          <p:cNvPr id="108" name="図 107">
            <a:extLst>
              <a:ext uri="{FF2B5EF4-FFF2-40B4-BE49-F238E27FC236}">
                <a16:creationId xmlns:a16="http://schemas.microsoft.com/office/drawing/2014/main" id="{8010ECC0-F5F1-432D-BCAB-DE0422FE182F}"/>
              </a:ext>
            </a:extLst>
          </p:cNvPr>
          <p:cNvPicPr>
            <a:picLocks noChangeAspect="1"/>
          </p:cNvPicPr>
          <p:nvPr/>
        </p:nvPicPr>
        <p:blipFill>
          <a:blip r:embed="rId24"/>
          <a:stretch>
            <a:fillRect/>
          </a:stretch>
        </p:blipFill>
        <p:spPr>
          <a:xfrm>
            <a:off x="4010271" y="2029729"/>
            <a:ext cx="1494343" cy="1455299"/>
          </a:xfrm>
          <a:prstGeom prst="rect">
            <a:avLst/>
          </a:prstGeom>
        </p:spPr>
      </p:pic>
      <p:pic>
        <p:nvPicPr>
          <p:cNvPr id="109" name="図 108">
            <a:extLst>
              <a:ext uri="{FF2B5EF4-FFF2-40B4-BE49-F238E27FC236}">
                <a16:creationId xmlns:a16="http://schemas.microsoft.com/office/drawing/2014/main" id="{F1B5C99C-F4B1-4481-8BCD-5AC9697190E2}"/>
              </a:ext>
            </a:extLst>
          </p:cNvPr>
          <p:cNvPicPr>
            <a:picLocks noChangeAspect="1"/>
          </p:cNvPicPr>
          <p:nvPr/>
        </p:nvPicPr>
        <p:blipFill>
          <a:blip r:embed="rId25"/>
          <a:stretch>
            <a:fillRect/>
          </a:stretch>
        </p:blipFill>
        <p:spPr>
          <a:xfrm>
            <a:off x="2502962" y="2031113"/>
            <a:ext cx="1323966" cy="1426901"/>
          </a:xfrm>
          <a:prstGeom prst="rect">
            <a:avLst/>
          </a:prstGeom>
        </p:spPr>
      </p:pic>
      <p:pic>
        <p:nvPicPr>
          <p:cNvPr id="110" name="図 109">
            <a:extLst>
              <a:ext uri="{FF2B5EF4-FFF2-40B4-BE49-F238E27FC236}">
                <a16:creationId xmlns:a16="http://schemas.microsoft.com/office/drawing/2014/main" id="{9FF13460-B6DB-4834-82F3-8565F44144F1}"/>
              </a:ext>
            </a:extLst>
          </p:cNvPr>
          <p:cNvPicPr>
            <a:picLocks noChangeAspect="1"/>
          </p:cNvPicPr>
          <p:nvPr/>
        </p:nvPicPr>
        <p:blipFill>
          <a:blip r:embed="rId26"/>
          <a:stretch>
            <a:fillRect/>
          </a:stretch>
        </p:blipFill>
        <p:spPr>
          <a:xfrm>
            <a:off x="5740771" y="2031113"/>
            <a:ext cx="1444650" cy="1416254"/>
          </a:xfrm>
          <a:prstGeom prst="rect">
            <a:avLst/>
          </a:prstGeom>
        </p:spPr>
      </p:pic>
      <p:pic>
        <p:nvPicPr>
          <p:cNvPr id="111" name="図 110">
            <a:extLst>
              <a:ext uri="{FF2B5EF4-FFF2-40B4-BE49-F238E27FC236}">
                <a16:creationId xmlns:a16="http://schemas.microsoft.com/office/drawing/2014/main" id="{942793C2-2B04-4445-BED0-ED2E23628FEC}"/>
              </a:ext>
            </a:extLst>
          </p:cNvPr>
          <p:cNvPicPr>
            <a:picLocks noChangeAspect="1"/>
          </p:cNvPicPr>
          <p:nvPr/>
        </p:nvPicPr>
        <p:blipFill>
          <a:blip r:embed="rId27"/>
          <a:stretch>
            <a:fillRect/>
          </a:stretch>
        </p:blipFill>
        <p:spPr>
          <a:xfrm>
            <a:off x="7568724" y="2062501"/>
            <a:ext cx="1402026" cy="1321518"/>
          </a:xfrm>
          <a:prstGeom prst="rect">
            <a:avLst/>
          </a:prstGeom>
        </p:spPr>
      </p:pic>
      <p:pic>
        <p:nvPicPr>
          <p:cNvPr id="112" name="図 111">
            <a:extLst>
              <a:ext uri="{FF2B5EF4-FFF2-40B4-BE49-F238E27FC236}">
                <a16:creationId xmlns:a16="http://schemas.microsoft.com/office/drawing/2014/main" id="{3572950A-5A57-48CB-A1FC-38168C4EBB0D}"/>
              </a:ext>
            </a:extLst>
          </p:cNvPr>
          <p:cNvPicPr>
            <a:picLocks noChangeAspect="1"/>
          </p:cNvPicPr>
          <p:nvPr/>
        </p:nvPicPr>
        <p:blipFill>
          <a:blip r:embed="rId28"/>
          <a:stretch>
            <a:fillRect/>
          </a:stretch>
        </p:blipFill>
        <p:spPr>
          <a:xfrm>
            <a:off x="815200" y="1972682"/>
            <a:ext cx="1548838" cy="1411337"/>
          </a:xfrm>
          <a:prstGeom prst="rect">
            <a:avLst/>
          </a:prstGeom>
        </p:spPr>
      </p:pic>
      <p:sp>
        <p:nvSpPr>
          <p:cNvPr id="113" name="正方形/長方形 112">
            <a:extLst>
              <a:ext uri="{FF2B5EF4-FFF2-40B4-BE49-F238E27FC236}">
                <a16:creationId xmlns:a16="http://schemas.microsoft.com/office/drawing/2014/main" id="{6837D353-EA68-4B4B-804E-5A69A94EEE47}"/>
              </a:ext>
            </a:extLst>
          </p:cNvPr>
          <p:cNvSpPr/>
          <p:nvPr/>
        </p:nvSpPr>
        <p:spPr>
          <a:xfrm>
            <a:off x="1105863"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p:spTree>
    <p:extLst>
      <p:ext uri="{BB962C8B-B14F-4D97-AF65-F5344CB8AC3E}">
        <p14:creationId xmlns:p14="http://schemas.microsoft.com/office/powerpoint/2010/main" val="4072651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370475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表記について</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a:t>スカラー変数はイタリック体 </a:t>
                </a:r>
                <a:r>
                  <a:rPr kumimoji="1" lang="en-US" altLang="ja-JP" dirty="0"/>
                  <a:t>	:</a:t>
                </a:r>
                <a:r>
                  <a:rPr lang="ja-JP" altLang="en-US" dirty="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a:p>
              <a:p>
                <a:pPr>
                  <a:lnSpc>
                    <a:spcPct val="100000"/>
                  </a:lnSpc>
                  <a:spcBef>
                    <a:spcPts val="600"/>
                  </a:spcBef>
                  <a:spcAft>
                    <a:spcPts val="600"/>
                  </a:spcAft>
                </a:pPr>
                <a:r>
                  <a:rPr kumimoji="1" lang="ja-JP" altLang="en-US" dirty="0"/>
                  <a:t>ベクトルは小文字ボールド体 </a:t>
                </a:r>
                <a:r>
                  <a:rPr kumimoji="1" lang="en-US" altLang="ja-JP" dirty="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a:p>
              <a:p>
                <a:pPr>
                  <a:lnSpc>
                    <a:spcPct val="100000"/>
                  </a:lnSpc>
                  <a:spcBef>
                    <a:spcPts val="600"/>
                  </a:spcBef>
                  <a:spcAft>
                    <a:spcPts val="600"/>
                  </a:spcAft>
                </a:pPr>
                <a:r>
                  <a:rPr lang="ja-JP" altLang="en-US" dirty="0"/>
                  <a:t>行列は大文字ボールド体</a:t>
                </a:r>
                <a:r>
                  <a:rPr lang="en-US" altLang="ja-JP" dirty="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を利用して</a:t>
                </a:r>
                <a:r>
                  <a:rPr kumimoji="1" lang="ja-JP" altLang="en-US" dirty="0"/>
                  <a:t>次元を明確に</a:t>
                </a:r>
                <a:r>
                  <a:rPr kumimoji="1" lang="en-US" altLang="ja-JP" dirty="0"/>
                  <a:t>	</a:t>
                </a:r>
                <a:r>
                  <a:rPr lang="en-US" altLang="ja-JP" dirty="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a:t>右肩</a:t>
                </a:r>
                <a:r>
                  <a:rPr lang="en-US" altLang="ja-JP" i="1" dirty="0"/>
                  <a:t>T</a:t>
                </a:r>
                <a:r>
                  <a:rPr lang="ja-JP" altLang="en-US" dirty="0"/>
                  <a:t>は転置を表す</a:t>
                </a:r>
                <a:r>
                  <a:rPr lang="en-US" altLang="ja-JP" dirty="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a:p>
              <a:p>
                <a:pPr marL="0" indent="0">
                  <a:lnSpc>
                    <a:spcPct val="100000"/>
                  </a:lnSpc>
                  <a:spcBef>
                    <a:spcPts val="600"/>
                  </a:spcBef>
                  <a:spcAft>
                    <a:spcPts val="600"/>
                  </a:spcAft>
                  <a:buNone/>
                </a:pPr>
                <a:r>
                  <a:rPr lang="en-US" altLang="ja-JP" dirty="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a:t>CG</a:t>
                </a:r>
                <a:r>
                  <a:rPr lang="ja-JP" altLang="en-US" sz="2400" dirty="0"/>
                  <a:t>分野の論文ではよく見かける表記ですが，よく利用される表記は分野に依存するので注意してください．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イメージモザイキング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a:t>ここまで紹介してきた画像変換の応用のひとつ</a:t>
            </a:r>
            <a:endParaRPr lang="en-US" altLang="ja-JP" dirty="0"/>
          </a:p>
          <a:p>
            <a:r>
              <a:rPr kumimoji="1" lang="ja-JP" altLang="en-US" dirty="0"/>
              <a:t>複数の画像を変形し重ね合わせて大きな画像を作成する技術</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3282141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1: </a:t>
            </a:r>
            <a:r>
              <a:rPr lang="ja-JP" altLang="en-US" sz="3600" dirty="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a:t>特徴点</a:t>
            </a:r>
            <a:r>
              <a:rPr lang="ja-JP" altLang="en-US" sz="2400" dirty="0"/>
              <a:t>：角やエッジなど，顕著な局所的変化がある場所</a:t>
            </a:r>
            <a:endParaRPr lang="en-US" altLang="ja-JP" sz="2400" dirty="0"/>
          </a:p>
          <a:p>
            <a:pPr>
              <a:lnSpc>
                <a:spcPct val="100000"/>
              </a:lnSpc>
              <a:spcBef>
                <a:spcPts val="600"/>
              </a:spcBef>
              <a:spcAft>
                <a:spcPts val="600"/>
              </a:spcAft>
            </a:pPr>
            <a:r>
              <a:rPr lang="ja-JP" altLang="en-US" sz="2400" dirty="0"/>
              <a:t>特徴点検出アルゴリズムは</a:t>
            </a:r>
            <a:r>
              <a:rPr lang="en-US" altLang="ja-JP" sz="2400" dirty="0"/>
              <a:t>SIFT, SURF, Eigen, Harris</a:t>
            </a:r>
            <a:r>
              <a:rPr lang="ja-JP" altLang="en-US" sz="2400" dirty="0"/>
              <a:t>などが有名</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en-US" altLang="ja-JP" sz="1800" dirty="0"/>
              <a:t>※</a:t>
            </a:r>
            <a:r>
              <a:rPr lang="ja-JP" altLang="en-US" sz="1800" dirty="0"/>
              <a:t>特徴点については</a:t>
            </a:r>
            <a:r>
              <a:rPr lang="en-US" altLang="ja-JP" sz="1800" dirty="0"/>
              <a:t>3</a:t>
            </a:r>
            <a:r>
              <a:rPr lang="ja-JP" altLang="en-US" sz="1800" dirty="0"/>
              <a:t>年前期のコンピュータビジョンで詳しく解説</a:t>
            </a:r>
            <a:endParaRPr lang="en-US" altLang="ja-JP" sz="1800" dirty="0"/>
          </a:p>
          <a:p>
            <a:pPr marL="0" indent="0">
              <a:lnSpc>
                <a:spcPct val="100000"/>
              </a:lnSpc>
              <a:spcBef>
                <a:spcPts val="600"/>
              </a:spcBef>
              <a:spcAft>
                <a:spcPts val="600"/>
              </a:spcAft>
              <a:buNone/>
            </a:pPr>
            <a:r>
              <a:rPr lang="en-US" altLang="ja-JP" sz="1800" dirty="0"/>
              <a:t>※</a:t>
            </a:r>
            <a:r>
              <a:rPr lang="ja-JP" altLang="en-US" sz="1800" dirty="0"/>
              <a:t>左図は</a:t>
            </a:r>
            <a:r>
              <a:rPr lang="en-US" altLang="ja-JP" sz="1800" dirty="0"/>
              <a:t>AKAZE</a:t>
            </a:r>
            <a:r>
              <a:rPr lang="ja-JP" altLang="en-US" sz="1800" dirty="0"/>
              <a:t> </a:t>
            </a:r>
            <a:r>
              <a:rPr lang="en-US" altLang="ja-JP" sz="1800" dirty="0"/>
              <a:t>algorithm</a:t>
            </a:r>
            <a:r>
              <a:rPr lang="ja-JP" altLang="en-US" sz="1800" dirty="0"/>
              <a:t>を利用した結果</a:t>
            </a:r>
            <a:endParaRPr lang="en-US" altLang="ja-JP" sz="1800" dirty="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2166183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2. </a:t>
            </a:r>
            <a:r>
              <a:rPr lang="ja-JP" altLang="en-US" sz="3600" dirty="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a:t>各特徴点は局所領域の特徴を記述する特徴ベクトルを持つ</a:t>
            </a:r>
            <a:endParaRPr lang="en-US" altLang="ja-JP" sz="2400" dirty="0"/>
          </a:p>
          <a:p>
            <a:r>
              <a:rPr lang="ja-JP" altLang="en-US" sz="2400" dirty="0"/>
              <a:t>特徴ベクトルの類似性を利用して対応を計算する</a:t>
            </a:r>
            <a:endParaRPr lang="en-US" altLang="ja-JP" sz="2400" dirty="0"/>
          </a:p>
          <a:p>
            <a:r>
              <a:rPr lang="ja-JP" altLang="en-US" sz="2400" dirty="0"/>
              <a:t>上図では最も似た特徴点を全探索で</a:t>
            </a:r>
            <a:endParaRPr lang="en-US" altLang="ja-JP" sz="2000" dirty="0"/>
          </a:p>
          <a:p>
            <a:pPr lvl="1"/>
            <a:endParaRPr lang="en-US" altLang="ja-JP" sz="2000" dirty="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860117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a:t>パノラマ合成</a:t>
            </a:r>
            <a:r>
              <a:rPr lang="en-US" altLang="ja-JP" sz="3200" dirty="0"/>
              <a:t>3. </a:t>
            </a:r>
            <a:br>
              <a:rPr lang="en-US" altLang="ja-JP" sz="3200" dirty="0"/>
            </a:br>
            <a:r>
              <a:rPr lang="ja-JP" altLang="en-US" sz="3200" dirty="0"/>
              <a:t>変換行列の計算</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a:t>対応特徴点の位置が重なるよう右画像を射影変換</a:t>
                </a:r>
                <a:endParaRPr lang="en-US" altLang="ja-JP" sz="2000" dirty="0"/>
              </a:p>
              <a:p>
                <a:pPr>
                  <a:lnSpc>
                    <a:spcPct val="100000"/>
                  </a:lnSpc>
                </a:pPr>
                <a:r>
                  <a:rPr kumimoji="1" lang="ja-JP" altLang="en-US" sz="2000" dirty="0"/>
                  <a:t>つまり，対応点をなるべく一致させる行列</a:t>
                </a:r>
                <a:endParaRPr kumimoji="1" lang="en-US" altLang="ja-JP" sz="2000" dirty="0"/>
              </a:p>
              <a:p>
                <a:pPr marL="0" indent="0">
                  <a:lnSpc>
                    <a:spcPct val="100000"/>
                  </a:lnSpc>
                  <a:buNone/>
                </a:pPr>
                <a:r>
                  <a:rPr lang="en-US" altLang="ja-JP" sz="2000" b="1" dirty="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a:p>
              <a:p>
                <a:pPr>
                  <a:lnSpc>
                    <a:spcPct val="100000"/>
                  </a:lnSpc>
                </a:pPr>
                <a:r>
                  <a:rPr lang="en-US" altLang="ja-JP" sz="2000" dirty="0"/>
                  <a:t>RANSAC</a:t>
                </a:r>
                <a:r>
                  <a:rPr lang="ja-JP" altLang="en-US" sz="2000" dirty="0"/>
                  <a:t>（</a:t>
                </a:r>
                <a:r>
                  <a:rPr lang="en-US" altLang="ja-JP" sz="2000" dirty="0"/>
                  <a:t>Random Sample Consensus</a:t>
                </a:r>
                <a:r>
                  <a:rPr lang="ja-JP" altLang="en-US" sz="2000" dirty="0"/>
                  <a:t>）</a:t>
                </a:r>
                <a:endParaRPr lang="en-US" altLang="ja-JP" sz="2000" dirty="0"/>
              </a:p>
              <a:p>
                <a:pPr marL="914400" lvl="1" indent="-457200">
                  <a:lnSpc>
                    <a:spcPct val="100000"/>
                  </a:lnSpc>
                  <a:spcBef>
                    <a:spcPts val="1000"/>
                  </a:spcBef>
                  <a:spcAft>
                    <a:spcPts val="600"/>
                  </a:spcAft>
                  <a:buAutoNum type="arabicPeriod"/>
                </a:pPr>
                <a:r>
                  <a:rPr lang="ja-JP" altLang="en-US" sz="2000" dirty="0"/>
                  <a:t>未知変数推定に必要なデータを乱択する　 </a:t>
                </a:r>
                <a:r>
                  <a:rPr lang="en-US" altLang="ja-JP" sz="2000" dirty="0"/>
                  <a:t>(</a:t>
                </a:r>
                <a:r>
                  <a:rPr lang="ja-JP" altLang="en-US" sz="2000" dirty="0"/>
                  <a:t>未知変数が</a:t>
                </a:r>
                <a:r>
                  <a:rPr lang="en-US" altLang="ja-JP" sz="2000" dirty="0"/>
                  <a:t>8</a:t>
                </a:r>
                <a:r>
                  <a:rPr lang="ja-JP" altLang="en-US" sz="2000" dirty="0"/>
                  <a:t>個なので</a:t>
                </a:r>
                <a:r>
                  <a:rPr lang="en-US" altLang="ja-JP" sz="2000" dirty="0"/>
                  <a:t> 4</a:t>
                </a:r>
                <a:r>
                  <a:rPr lang="ja-JP" altLang="en-US" sz="2000" dirty="0"/>
                  <a:t>個の特徴点の組）</a:t>
                </a:r>
                <a:endParaRPr lang="en-US" altLang="ja-JP" sz="2000" dirty="0"/>
              </a:p>
              <a:p>
                <a:pPr marL="914400" lvl="1" indent="-457200">
                  <a:lnSpc>
                    <a:spcPct val="100000"/>
                  </a:lnSpc>
                  <a:spcBef>
                    <a:spcPts val="1000"/>
                  </a:spcBef>
                  <a:spcAft>
                    <a:spcPts val="600"/>
                  </a:spcAft>
                  <a:buAutoNum type="arabicPeriod"/>
                </a:pPr>
                <a:r>
                  <a:rPr kumimoji="1" lang="ja-JP" altLang="en-US" sz="2000" dirty="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を導出</a:t>
                </a:r>
                <a:endParaRPr kumimoji="1" lang="en-US" altLang="ja-JP" sz="2000" dirty="0"/>
              </a:p>
              <a:p>
                <a:pPr marL="914400" lvl="1" indent="-457200">
                  <a:lnSpc>
                    <a:spcPct val="100000"/>
                  </a:lnSpc>
                  <a:spcBef>
                    <a:spcPts val="1000"/>
                  </a:spcBef>
                  <a:spcAft>
                    <a:spcPts val="600"/>
                  </a:spcAft>
                  <a:buAutoNum type="arabicPeriod"/>
                </a:pP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lang="ja-JP" altLang="en-US" sz="2000" dirty="0"/>
                  <a:t>によりほか全て特徴点を変換する</a:t>
                </a:r>
                <a:endParaRPr lang="en-US" altLang="ja-JP" sz="2000" dirty="0"/>
              </a:p>
              <a:p>
                <a:pPr marL="914400" lvl="2" indent="0">
                  <a:lnSpc>
                    <a:spcPct val="100000"/>
                  </a:lnSpc>
                  <a:spcBef>
                    <a:spcPts val="1000"/>
                  </a:spcBef>
                  <a:spcAft>
                    <a:spcPts val="600"/>
                  </a:spcAft>
                  <a:buNone/>
                </a:pPr>
                <a:r>
                  <a:rPr kumimoji="1" lang="ja-JP" altLang="en-US" sz="1600" dirty="0"/>
                  <a:t>特徴点が対応点の十分近くに変換された </a:t>
                </a:r>
                <a:r>
                  <a:rPr kumimoji="1" lang="en-US" altLang="ja-JP" sz="1600" dirty="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a:t>特徴点の変換先が対応点から遠い　　　 </a:t>
                </a:r>
                <a:r>
                  <a:rPr lang="en-US" altLang="ja-JP" sz="1600" dirty="0">
                    <a:sym typeface="Wingdings" panose="05000000000000000000" pitchFamily="2" charset="2"/>
                  </a:rPr>
                  <a:t> Outlier</a:t>
                </a:r>
                <a:endParaRPr kumimoji="1" lang="en-US" altLang="ja-JP" sz="1600" dirty="0"/>
              </a:p>
              <a:p>
                <a:pPr marL="914400" lvl="1" indent="-457200">
                  <a:lnSpc>
                    <a:spcPct val="100000"/>
                  </a:lnSpc>
                  <a:spcBef>
                    <a:spcPts val="1000"/>
                  </a:spcBef>
                  <a:spcAft>
                    <a:spcPts val="600"/>
                  </a:spcAft>
                  <a:buAutoNum type="arabicPeriod"/>
                </a:pPr>
                <a:r>
                  <a:rPr kumimoji="1" lang="en-US" altLang="ja-JP" sz="2000" dirty="0"/>
                  <a:t>1~3</a:t>
                </a:r>
                <a:r>
                  <a:rPr kumimoji="1" lang="ja-JP" altLang="en-US" sz="2000" dirty="0"/>
                  <a:t>を繰り返し</a:t>
                </a:r>
                <a:r>
                  <a:rPr kumimoji="1" lang="en-US" altLang="ja-JP" sz="2000" dirty="0"/>
                  <a:t>Inlier</a:t>
                </a:r>
                <a:r>
                  <a:rPr kumimoji="1" lang="ja-JP" altLang="en-US" sz="2000" dirty="0"/>
                  <a:t>数が最多</a:t>
                </a:r>
                <a:r>
                  <a:rPr lang="ja-JP" altLang="en-US" sz="2000" dirty="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を出力</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a:blip r:embed="rId3"/>
                <a:stretch>
                  <a:fillRect l="-900" t="-766"/>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11862816" y="0"/>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500050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4. </a:t>
            </a:r>
            <a:r>
              <a:rPr lang="ja-JP" altLang="en-US" sz="3600" dirty="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a:t>上図は単純な実装</a:t>
            </a:r>
            <a:r>
              <a:rPr lang="en-US" altLang="ja-JP" sz="2400" dirty="0"/>
              <a:t>: 2</a:t>
            </a:r>
            <a:r>
              <a:rPr lang="ja-JP" altLang="en-US" sz="2400" dirty="0"/>
              <a:t>画像が重なる部分は両者の平均を取る</a:t>
            </a:r>
            <a:r>
              <a:rPr lang="en-US" altLang="ja-JP" sz="2400" dirty="0"/>
              <a:t> </a:t>
            </a:r>
            <a:r>
              <a:rPr lang="en-US" altLang="ja-JP" sz="2400" dirty="0">
                <a:sym typeface="Wingdings" panose="05000000000000000000" pitchFamily="2" charset="2"/>
              </a:rPr>
              <a:t> </a:t>
            </a:r>
            <a:r>
              <a:rPr lang="ja-JP" altLang="en-US" sz="2000" dirty="0">
                <a:sym typeface="Wingdings" panose="05000000000000000000" pitchFamily="2" charset="2"/>
              </a:rPr>
              <a:t>シーム</a:t>
            </a:r>
            <a:r>
              <a:rPr kumimoji="1" lang="ja-JP" altLang="en-US" sz="2000" dirty="0">
                <a:sym typeface="Wingdings" panose="05000000000000000000" pitchFamily="2" charset="2"/>
              </a:rPr>
              <a:t>が目立つ</a:t>
            </a:r>
            <a:endParaRPr kumimoji="1" lang="en-US" altLang="ja-JP" dirty="0"/>
          </a:p>
          <a:p>
            <a:r>
              <a:rPr lang="ja-JP" altLang="en-US" sz="2400" dirty="0"/>
              <a:t>目立たないシームを計算する手法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err="1">
                <a:sym typeface="Wingdings" panose="05000000000000000000" pitchFamily="2" charset="2"/>
              </a:rPr>
              <a:t>GraphCutTextures</a:t>
            </a:r>
            <a:r>
              <a:rPr lang="en-US" altLang="ja-JP" sz="1400" dirty="0">
                <a:sym typeface="Wingdings" panose="05000000000000000000" pitchFamily="2" charset="2"/>
              </a:rPr>
              <a:t>, SIGGRAPH 2003]</a:t>
            </a:r>
            <a:endParaRPr lang="en-US" altLang="ja-JP" sz="1800" dirty="0">
              <a:sym typeface="Wingdings" panose="05000000000000000000" pitchFamily="2" charset="2"/>
            </a:endParaRPr>
          </a:p>
          <a:p>
            <a:r>
              <a:rPr lang="ja-JP" altLang="en-US" sz="2400" dirty="0">
                <a:sym typeface="Wingdings" panose="05000000000000000000" pitchFamily="2" charset="2"/>
              </a:rPr>
              <a:t>画像ピラミッドを利用する手法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a:t>A Multiresolution Spline With Application to Image Mosaics, TOG1983</a:t>
            </a:r>
            <a:r>
              <a:rPr lang="en-US" altLang="ja-JP" sz="1400" dirty="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3"/>
            <a:stretch>
              <a:fillRect/>
            </a:stretch>
          </p:blipFill>
          <p:spPr>
            <a:xfrm>
              <a:off x="363573" y="2454033"/>
              <a:ext cx="3037142" cy="2756944"/>
            </a:xfrm>
            <a:prstGeom prst="rect">
              <a:avLst/>
            </a:prstGeom>
          </p:spPr>
        </p:pic>
        <p:pic>
          <p:nvPicPr>
            <p:cNvPr id="6" name="図 5"/>
            <p:cNvPicPr>
              <a:picLocks noChangeAspect="1"/>
            </p:cNvPicPr>
            <p:nvPr/>
          </p:nvPicPr>
          <p:blipFill>
            <a:blip r:embed="rId4"/>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5"/>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83774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DDD27B-E947-41D6-BBE1-506858E9278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13010" y="2588014"/>
            <a:ext cx="6824819" cy="2054526"/>
          </a:xfrm>
          <a:prstGeom prst="rect">
            <a:avLst/>
          </a:prstGeom>
          <a:scene3d>
            <a:camera prst="perspectiveHeroicExtremeRightFacing">
              <a:rot lat="0" lon="17400000" rev="21594000"/>
            </a:camera>
            <a:lightRig rig="threePt" dir="t"/>
          </a:scene3d>
        </p:spPr>
      </p:pic>
      <p:sp>
        <p:nvSpPr>
          <p:cNvPr id="2" name="タイトル 1"/>
          <p:cNvSpPr>
            <a:spLocks noGrp="1"/>
          </p:cNvSpPr>
          <p:nvPr>
            <p:ph type="title"/>
          </p:nvPr>
        </p:nvSpPr>
        <p:spPr>
          <a:xfrm>
            <a:off x="4760686" y="2697577"/>
            <a:ext cx="6824819" cy="1462846"/>
          </a:xfrm>
        </p:spPr>
        <p:txBody>
          <a:bodyPr>
            <a:normAutofit fontScale="90000"/>
          </a:bodyPr>
          <a:lstStyle/>
          <a:p>
            <a:r>
              <a:rPr kumimoji="1" lang="en-US" altLang="ja-JP" b="1" dirty="0"/>
              <a:t> </a:t>
            </a:r>
            <a:br>
              <a:rPr kumimoji="1" lang="en-US" altLang="ja-JP" b="1" dirty="0"/>
            </a:br>
            <a:r>
              <a:rPr kumimoji="1" lang="ja-JP" altLang="en-US" b="1" dirty="0"/>
              <a:t>画像の変換</a:t>
            </a:r>
            <a:r>
              <a:rPr kumimoji="1" lang="en-US" altLang="ja-JP" b="1" dirty="0"/>
              <a:t/>
            </a:r>
            <a:br>
              <a:rPr kumimoji="1" lang="en-US" altLang="ja-JP" b="1" dirty="0"/>
            </a:br>
            <a:r>
              <a:rPr kumimoji="1" lang="en-US" altLang="ja-JP" b="1" dirty="0"/>
              <a:t/>
            </a:r>
            <a:br>
              <a:rPr kumimoji="1" lang="en-US" altLang="ja-JP" b="1" dirty="0"/>
            </a:br>
            <a:r>
              <a:rPr kumimoji="1" lang="ja-JP" altLang="en-US" sz="2700" dirty="0"/>
              <a:t>画像変換を行う際に変形後の画像の画素値を実際に計算する方法を紹介します</a:t>
            </a:r>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62008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a:t>X</a:t>
            </a:r>
            <a:r>
              <a:rPr kumimoji="1" lang="ja-JP" altLang="en-US" sz="2400" b="1" dirty="0"/>
              <a:t>軸方向に</a:t>
            </a:r>
            <a:r>
              <a:rPr kumimoji="1" lang="en-US" altLang="ja-JP" sz="2400" b="1" dirty="0"/>
              <a:t>1.7</a:t>
            </a:r>
            <a:r>
              <a:rPr kumimoji="1" lang="ja-JP" altLang="en-US" sz="2400" b="1" dirty="0"/>
              <a:t>倍</a:t>
            </a:r>
            <a:r>
              <a:rPr kumimoji="1" lang="ja-JP" altLang="en-US" sz="2400" dirty="0"/>
              <a:t>，</a:t>
            </a:r>
            <a:r>
              <a:rPr kumimoji="1" lang="en-US" altLang="ja-JP" sz="2400" b="1" dirty="0"/>
              <a:t>Y</a:t>
            </a:r>
            <a:r>
              <a:rPr kumimoji="1" lang="ja-JP" altLang="en-US" sz="2400" b="1" dirty="0"/>
              <a:t>軸方向に</a:t>
            </a:r>
            <a:r>
              <a:rPr kumimoji="1" lang="en-US" altLang="ja-JP" sz="2400" b="1" dirty="0"/>
              <a:t>2</a:t>
            </a:r>
            <a:r>
              <a:rPr kumimoji="1" lang="ja-JP" altLang="en-US" sz="2400" b="1" dirty="0"/>
              <a:t>倍に拡大する変換</a:t>
            </a:r>
            <a:r>
              <a:rPr kumimoji="1" lang="ja-JP" altLang="en-US" sz="2400" dirty="0"/>
              <a:t>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(5.1, 4)</a:t>
              </a:r>
              <a:r>
                <a:rPr lang="en-US" altLang="ja-JP" sz="2400" dirty="0">
                  <a:sym typeface="Wingdings" panose="05000000000000000000" pitchFamily="2" charset="2"/>
                </a:rPr>
                <a:t>  </a:t>
              </a:r>
              <a:r>
                <a:rPr lang="en-US" altLang="ja-JP" sz="2400" dirty="0"/>
                <a:t>(5, 4)</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a:t>X</a:t>
            </a:r>
            <a:r>
              <a:rPr kumimoji="1" lang="ja-JP" altLang="en-US" sz="2400" dirty="0"/>
              <a:t>軸方向に</a:t>
            </a:r>
            <a:r>
              <a:rPr kumimoji="1" lang="en-US" altLang="ja-JP" sz="2400" dirty="0"/>
              <a:t>1.7</a:t>
            </a:r>
            <a:r>
              <a:rPr kumimoji="1" lang="ja-JP" altLang="en-US" sz="2400" dirty="0"/>
              <a:t>倍，</a:t>
            </a:r>
            <a:r>
              <a:rPr kumimoji="1" lang="en-US" altLang="ja-JP" sz="2400" dirty="0"/>
              <a:t>Y</a:t>
            </a:r>
            <a:r>
              <a:rPr kumimoji="1" lang="ja-JP" altLang="en-US" sz="2400" dirty="0"/>
              <a:t>軸方向に</a:t>
            </a:r>
            <a:r>
              <a:rPr kumimoji="1" lang="en-US" altLang="ja-JP" sz="2400" dirty="0"/>
              <a:t>2</a:t>
            </a:r>
            <a:r>
              <a:rPr kumimoji="1" lang="ja-JP" altLang="en-US" sz="2400" dirty="0"/>
              <a:t>倍に拡大する変換を考える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a:t>(1, 1)</a:t>
            </a:r>
            <a:r>
              <a:rPr lang="en-US" altLang="ja-JP" sz="2400" dirty="0">
                <a:sym typeface="Wingdings" panose="05000000000000000000" pitchFamily="2" charset="2"/>
              </a:rPr>
              <a:t>(2,2)</a:t>
            </a:r>
          </a:p>
          <a:p>
            <a:r>
              <a:rPr lang="en-US" altLang="ja-JP" sz="2400" dirty="0"/>
              <a:t>(1, 2)</a:t>
            </a:r>
            <a:r>
              <a:rPr lang="en-US" altLang="ja-JP" sz="2400" dirty="0">
                <a:sym typeface="Wingdings" panose="05000000000000000000" pitchFamily="2" charset="2"/>
              </a:rPr>
              <a:t>(2,4)</a:t>
            </a:r>
          </a:p>
          <a:p>
            <a:r>
              <a:rPr lang="en-US" altLang="ja-JP" sz="2400" dirty="0"/>
              <a:t>(1, 3)</a:t>
            </a:r>
            <a:r>
              <a:rPr lang="en-US" altLang="ja-JP" sz="2400" dirty="0">
                <a:sym typeface="Wingdings" panose="05000000000000000000" pitchFamily="2" charset="2"/>
              </a:rPr>
              <a:t>(2,6)</a:t>
            </a:r>
          </a:p>
          <a:p>
            <a:r>
              <a:rPr lang="en-US" altLang="ja-JP" sz="2400" dirty="0"/>
              <a:t>(2, 1)</a:t>
            </a:r>
            <a:r>
              <a:rPr lang="en-US" altLang="ja-JP" sz="2400" dirty="0">
                <a:sym typeface="Wingdings" panose="05000000000000000000" pitchFamily="2" charset="2"/>
              </a:rPr>
              <a:t>(3,2)</a:t>
            </a:r>
          </a:p>
          <a:p>
            <a:r>
              <a:rPr lang="en-US" altLang="ja-JP" sz="2400" dirty="0"/>
              <a:t>(2, 2)</a:t>
            </a:r>
            <a:r>
              <a:rPr lang="en-US" altLang="ja-JP" sz="2400" dirty="0">
                <a:sym typeface="Wingdings" panose="05000000000000000000" pitchFamily="2" charset="2"/>
              </a:rPr>
              <a:t>(3,4)</a:t>
            </a:r>
          </a:p>
          <a:p>
            <a:r>
              <a:rPr lang="en-US" altLang="ja-JP" sz="2400" dirty="0">
                <a:sym typeface="Wingdings" panose="05000000000000000000" pitchFamily="2" charset="2"/>
              </a:rPr>
              <a:t>           :</a:t>
            </a:r>
          </a:p>
          <a:p>
            <a:r>
              <a:rPr lang="en-US" altLang="ja-JP" sz="2400" dirty="0">
                <a:sym typeface="Wingdings" panose="05000000000000000000" pitchFamily="2" charset="2"/>
              </a:rPr>
              <a:t>           :</a:t>
            </a:r>
          </a:p>
          <a:p>
            <a:r>
              <a:rPr lang="en-US" altLang="ja-JP" sz="2400" dirty="0"/>
              <a:t>(4, 1)</a:t>
            </a:r>
            <a:r>
              <a:rPr lang="en-US" altLang="ja-JP" sz="2400" dirty="0">
                <a:sym typeface="Wingdings" panose="05000000000000000000" pitchFamily="2" charset="2"/>
              </a:rPr>
              <a:t>(7,2)</a:t>
            </a:r>
          </a:p>
          <a:p>
            <a:r>
              <a:rPr lang="en-US" altLang="ja-JP" sz="2400" dirty="0"/>
              <a:t>(4, 2)</a:t>
            </a:r>
            <a:r>
              <a:rPr lang="en-US" altLang="ja-JP" sz="2400" dirty="0">
                <a:sym typeface="Wingdings" panose="05000000000000000000" pitchFamily="2" charset="2"/>
              </a:rPr>
              <a:t>(7,4)</a:t>
            </a:r>
          </a:p>
          <a:p>
            <a:r>
              <a:rPr lang="en-US" altLang="ja-JP" sz="2400" dirty="0"/>
              <a:t>(4, 3)</a:t>
            </a:r>
            <a:r>
              <a:rPr lang="en-US" altLang="ja-JP" sz="2400" dirty="0">
                <a:sym typeface="Wingdings" panose="05000000000000000000" pitchFamily="2" charset="2"/>
              </a:rPr>
              <a:t>(7,6)</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1031167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a:t>各画素を変換先に移動すると、飛び飛びの画像ができてしまう（拡大時）</a:t>
            </a:r>
            <a:endParaRPr kumimoji="1" lang="en-US" altLang="ja-JP" sz="2400" dirty="0"/>
          </a:p>
          <a:p>
            <a:pPr marL="0" indent="0">
              <a:buNone/>
            </a:pPr>
            <a:r>
              <a:rPr kumimoji="1" lang="ja-JP" altLang="en-US" sz="2400" dirty="0"/>
              <a:t>ほしかったのはもっと密な画像</a:t>
            </a:r>
            <a:r>
              <a:rPr kumimoji="1" lang="en-US" altLang="ja-JP" sz="2400" dirty="0"/>
              <a:t>… </a:t>
            </a:r>
          </a:p>
          <a:p>
            <a:pPr marL="0" indent="0">
              <a:buNone/>
            </a:pPr>
            <a:r>
              <a:rPr lang="ja-JP" altLang="en-US" sz="2400" b="1" dirty="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11812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(4,4) </a:t>
            </a:r>
            <a:r>
              <a:rPr lang="en-US" altLang="ja-JP" sz="2400" dirty="0">
                <a:solidFill>
                  <a:srgbClr val="C00000"/>
                </a:solidFill>
              </a:rPr>
              <a:t>(7, 7)</a:t>
            </a: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(7, 5)</a:t>
            </a:r>
            <a:endParaRPr lang="ja-JP" altLang="en-US" sz="2400" dirty="0"/>
          </a:p>
          <a:p>
            <a:pPr algn="r"/>
            <a:r>
              <a:rPr lang="en-US" altLang="ja-JP" sz="2400" dirty="0">
                <a:sym typeface="Wingdings" panose="05000000000000000000" pitchFamily="2" charset="2"/>
              </a:rPr>
              <a:t>(4,2) </a:t>
            </a:r>
            <a:r>
              <a:rPr lang="en-US" altLang="ja-JP" sz="2400" dirty="0"/>
              <a:t>(7, 4)</a:t>
            </a:r>
          </a:p>
          <a:p>
            <a:pPr algn="r"/>
            <a:r>
              <a:rPr lang="en-US" altLang="ja-JP" sz="2400" dirty="0">
                <a:sym typeface="Wingdings" panose="05000000000000000000" pitchFamily="2" charset="2"/>
              </a:rPr>
              <a:t>(4,2) </a:t>
            </a:r>
            <a:r>
              <a:rPr lang="en-US" altLang="ja-JP" sz="2400" dirty="0"/>
              <a:t>(7, 3)</a:t>
            </a:r>
            <a:endParaRPr lang="ja-JP" altLang="en-US" sz="2400" dirty="0"/>
          </a:p>
          <a:p>
            <a:pPr algn="r"/>
            <a:r>
              <a:rPr lang="en-US" altLang="ja-JP" sz="2400" dirty="0">
                <a:sym typeface="Wingdings" panose="05000000000000000000" pitchFamily="2" charset="2"/>
              </a:rPr>
              <a:t>(4,1) </a:t>
            </a:r>
            <a:r>
              <a:rPr lang="en-US" altLang="ja-JP" sz="2400" dirty="0"/>
              <a:t>(7, 2)</a:t>
            </a:r>
            <a:endParaRPr lang="ja-JP" altLang="en-US" sz="2400" dirty="0"/>
          </a:p>
          <a:p>
            <a:pPr algn="r"/>
            <a:r>
              <a:rPr lang="en-US" altLang="ja-JP" sz="2400" dirty="0">
                <a:sym typeface="Wingdings" panose="05000000000000000000" pitchFamily="2" charset="2"/>
              </a:rPr>
              <a:t>(4,1) </a:t>
            </a:r>
            <a:r>
              <a:rPr lang="en-US" altLang="ja-JP" sz="2400" dirty="0"/>
              <a:t>(7, 1)</a:t>
            </a:r>
          </a:p>
          <a:p>
            <a:pPr algn="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776531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(5,3) </a:t>
            </a:r>
            <a:r>
              <a:rPr lang="en-US" altLang="ja-JP" sz="2400" dirty="0">
                <a:solidFill>
                  <a:srgbClr val="C00000"/>
                </a:solidFill>
              </a:rPr>
              <a:t>(8, 6)</a:t>
            </a:r>
            <a:endParaRPr lang="en-US" altLang="ja-JP" sz="2400" dirty="0">
              <a:solidFill>
                <a:srgbClr val="C00000"/>
              </a:solidFill>
              <a:sym typeface="Wingdings" panose="05000000000000000000" pitchFamily="2" charset="2"/>
            </a:endParaRP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(6, 6)</a:t>
            </a:r>
            <a:endParaRPr lang="ja-JP" altLang="en-US" sz="2400" dirty="0"/>
          </a:p>
          <a:p>
            <a:pPr algn="r"/>
            <a:r>
              <a:rPr lang="en-US" altLang="ja-JP" sz="2400" dirty="0">
                <a:sym typeface="Wingdings" panose="05000000000000000000" pitchFamily="2" charset="2"/>
              </a:rPr>
              <a:t>(3,3) </a:t>
            </a:r>
            <a:r>
              <a:rPr lang="en-US" altLang="ja-JP" sz="2400" dirty="0"/>
              <a:t>(5, 6)</a:t>
            </a:r>
          </a:p>
          <a:p>
            <a:pPr algn="r"/>
            <a:r>
              <a:rPr lang="en-US" altLang="ja-JP" sz="2400" dirty="0">
                <a:sym typeface="Wingdings" panose="05000000000000000000" pitchFamily="2" charset="2"/>
              </a:rPr>
              <a:t>(2,3) </a:t>
            </a:r>
            <a:r>
              <a:rPr lang="en-US" altLang="ja-JP" sz="2400" dirty="0"/>
              <a:t>(4, 6)</a:t>
            </a:r>
            <a:endParaRPr lang="ja-JP" altLang="en-US" sz="2400" dirty="0"/>
          </a:p>
          <a:p>
            <a:pPr algn="r"/>
            <a:r>
              <a:rPr lang="en-US" altLang="ja-JP" sz="2400" dirty="0">
                <a:sym typeface="Wingdings" panose="05000000000000000000" pitchFamily="2" charset="2"/>
              </a:rPr>
              <a:t>(2,3) </a:t>
            </a:r>
            <a:r>
              <a:rPr lang="en-US" altLang="ja-JP" sz="2400" dirty="0"/>
              <a:t>(3, 6)</a:t>
            </a:r>
            <a:endParaRPr lang="ja-JP" altLang="en-US" sz="2400" dirty="0"/>
          </a:p>
          <a:p>
            <a:pPr algn="r"/>
            <a:r>
              <a:rPr lang="en-US" altLang="ja-JP" sz="2400" dirty="0">
                <a:sym typeface="Wingdings" panose="05000000000000000000" pitchFamily="2" charset="2"/>
              </a:rPr>
              <a:t>(1,3) </a:t>
            </a:r>
            <a:r>
              <a:rPr lang="en-US" altLang="ja-JP" sz="2400" dirty="0"/>
              <a:t>(2, 6)</a:t>
            </a:r>
          </a:p>
          <a:p>
            <a:pPr algn="r"/>
            <a:r>
              <a:rPr lang="en-US" altLang="ja-JP" sz="2400" dirty="0">
                <a:sym typeface="Wingdings" panose="05000000000000000000" pitchFamily="2" charset="2"/>
              </a:rPr>
              <a:t>(1,3) </a:t>
            </a:r>
            <a:r>
              <a:rPr lang="en-US" altLang="ja-JP" sz="2400" dirty="0"/>
              <a:t>(1, 6)</a:t>
            </a:r>
          </a:p>
          <a:p>
            <a:pPr algn="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3894200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829498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a:t>任意の変換について</a:t>
            </a:r>
            <a:endParaRPr kumimoji="1" lang="en-US" altLang="ja-JP" sz="2400" dirty="0"/>
          </a:p>
          <a:p>
            <a:pPr marL="0" indent="0">
              <a:buNone/>
            </a:pPr>
            <a:r>
              <a:rPr lang="ja-JP" altLang="en-US" sz="2400" dirty="0"/>
              <a:t>誤）変換元画像の各画素の行き先を計算する</a:t>
            </a:r>
            <a:endParaRPr lang="en-US" altLang="ja-JP" sz="2400" dirty="0"/>
          </a:p>
          <a:p>
            <a:pPr marL="0" indent="0">
              <a:buNone/>
            </a:pPr>
            <a:r>
              <a:rPr lang="ja-JP" altLang="en-US" sz="2400" dirty="0"/>
              <a:t>正）変換先の各画素に逆変換を掛け，元画像を参照する</a:t>
            </a:r>
            <a:endParaRPr lang="en-US" altLang="ja-JP" sz="2400" dirty="0"/>
          </a:p>
          <a:p>
            <a:pPr marL="0" indent="0">
              <a:buNone/>
            </a:pPr>
            <a:r>
              <a:rPr lang="en-US" altLang="ja-JP" sz="1600" dirty="0"/>
              <a:t>※ X</a:t>
            </a:r>
            <a:r>
              <a:rPr lang="ja-JP" altLang="en-US" sz="1600" dirty="0"/>
              <a:t>軸方向に</a:t>
            </a:r>
            <a:r>
              <a:rPr lang="en-US" altLang="ja-JP" sz="1600" dirty="0"/>
              <a:t>0</a:t>
            </a:r>
            <a:r>
              <a:rPr lang="ja-JP" altLang="en-US" sz="1600" dirty="0"/>
              <a:t>倍のような変換をすると逆変換が存在しないので注意</a:t>
            </a:r>
            <a:endParaRPr kumimoji="1" lang="en-US" altLang="ja-JP" sz="1600" dirty="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2986650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a:t>画像の補間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530806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なぜ画像補間が必要か？</a:t>
            </a:r>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a:t>画像変換時には、逆変換を計算し元画像の画素を参照する</a:t>
            </a:r>
            <a:endParaRPr kumimoji="1" lang="en-US" altLang="ja-JP" dirty="0"/>
          </a:p>
          <a:p>
            <a:r>
              <a:rPr lang="ja-JP" altLang="en-US" dirty="0"/>
              <a:t>参照先を拡大してみると</a:t>
            </a:r>
            <a:r>
              <a:rPr lang="ja-JP" altLang="en-US" dirty="0" err="1"/>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919611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a:t>なぜ画像補間が必要か？</a:t>
            </a:r>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a:t>赤点</a:t>
            </a:r>
            <a:r>
              <a:rPr kumimoji="1" lang="en-US" altLang="ja-JP" dirty="0"/>
              <a:t>: </a:t>
            </a:r>
            <a:r>
              <a:rPr kumimoji="1" lang="ja-JP" altLang="en-US" dirty="0"/>
              <a:t>サンプリングしたい場所</a:t>
            </a:r>
            <a:endParaRPr kumimoji="1" lang="en-US" altLang="ja-JP" dirty="0"/>
          </a:p>
          <a:p>
            <a:pPr>
              <a:lnSpc>
                <a:spcPct val="100000"/>
              </a:lnSpc>
            </a:pPr>
            <a:r>
              <a:rPr lang="ja-JP" altLang="en-US" dirty="0"/>
              <a:t>青点</a:t>
            </a:r>
            <a:r>
              <a:rPr lang="en-US" altLang="ja-JP" dirty="0"/>
              <a:t>: </a:t>
            </a:r>
            <a:r>
              <a:rPr lang="ja-JP" altLang="en-US" dirty="0"/>
              <a:t>画素値が存在する場所</a:t>
            </a:r>
            <a:endParaRPr lang="en-US" altLang="ja-JP" dirty="0"/>
          </a:p>
          <a:p>
            <a:pPr>
              <a:lnSpc>
                <a:spcPct val="100000"/>
              </a:lnSpc>
            </a:pPr>
            <a:endParaRPr lang="en-US" altLang="ja-JP" dirty="0"/>
          </a:p>
          <a:p>
            <a:pPr marL="0" indent="0">
              <a:lnSpc>
                <a:spcPct val="100000"/>
              </a:lnSpc>
              <a:buNone/>
            </a:pPr>
            <a:r>
              <a:rPr lang="ja-JP" altLang="en-US" dirty="0">
                <a:sym typeface="Wingdings" panose="05000000000000000000" pitchFamily="2" charset="2"/>
              </a:rPr>
              <a:t>赤点の場所の画素値は？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a:sym typeface="Wingdings" panose="05000000000000000000" pitchFamily="2" charset="2"/>
              </a:rPr>
              <a:t> </a:t>
            </a:r>
            <a:r>
              <a:rPr lang="ja-JP" altLang="en-US" dirty="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56333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1904705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819101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2595544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a:solidFill>
                      <a:schemeClr val="tx1"/>
                    </a:solidFill>
                  </a:rPr>
                  <a:t>のとき</a:t>
                </a: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1586351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22041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重み関数</a:t>
                </a:r>
                <a14:m>
                  <m:oMath xmlns:m="http://schemas.openxmlformats.org/officeDocument/2006/math">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835252"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などとするとよい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4157384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でない整数</a:t>
            </a: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en-US" altLang="ja-JP" sz="3200" dirty="0"/>
              <a:t>2D</a:t>
            </a:r>
            <a:r>
              <a:rPr lang="ja-JP" altLang="en-US" sz="3200" dirty="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解説した各手法を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3325214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2D</a:t>
            </a:r>
            <a:r>
              <a:rPr lang="ja-JP" altLang="en-US" sz="3600" dirty="0"/>
              <a:t>）</a:t>
            </a:r>
            <a:r>
              <a:rPr lang="en-US" altLang="ja-JP" sz="3600" dirty="0"/>
              <a:t>: 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4015998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en-US" altLang="ja-JP" sz="3600" dirty="0"/>
              <a:t>2D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a:p>
              <a:p>
                <a:pPr>
                  <a:spcBef>
                    <a:spcPts val="600"/>
                  </a:spcBef>
                  <a:spcAft>
                    <a:spcPts val="600"/>
                  </a:spcAft>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a:t> </a:t>
                </a:r>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1. </a:t>
                </a:r>
                <a:r>
                  <a:rPr lang="ja-JP" altLang="en-US" sz="1600" b="0" dirty="0">
                    <a:ea typeface="メイリオ" panose="020B0604030504040204" pitchFamily="50" charset="-128"/>
                    <a:cs typeface="メイリオ" panose="020B0604030504040204" pitchFamily="50" charset="-128"/>
                  </a:rPr>
                  <a:t>まず</a:t>
                </a:r>
                <a:r>
                  <a:rPr lang="en-US" altLang="ja-JP" sz="1600" b="0" dirty="0">
                    <a:ea typeface="メイリオ" panose="020B0604030504040204" pitchFamily="50" charset="-128"/>
                    <a:cs typeface="メイリオ" panose="020B0604030504040204" pitchFamily="50" charset="-128"/>
                  </a:rPr>
                  <a:t>x=1, x=2</a:t>
                </a:r>
                <a:r>
                  <a:rPr lang="ja-JP" altLang="en-US" sz="1600" b="0" dirty="0">
                    <a:ea typeface="メイリオ" panose="020B0604030504040204" pitchFamily="50" charset="-128"/>
                    <a:cs typeface="メイリオ" panose="020B0604030504040204" pitchFamily="50" charset="-128"/>
                  </a:rPr>
                  <a:t>において</a:t>
                </a:r>
                <a:r>
                  <a:rPr lang="en-US" altLang="ja-JP" sz="1600" b="0" dirty="0">
                    <a:ea typeface="メイリオ" panose="020B0604030504040204" pitchFamily="50" charset="-128"/>
                    <a:cs typeface="メイリオ" panose="020B0604030504040204" pitchFamily="50" charset="-128"/>
                  </a:rPr>
                  <a:t>y</a:t>
                </a:r>
                <a:r>
                  <a:rPr lang="ja-JP" altLang="en-US" sz="1600" b="0" dirty="0">
                    <a:ea typeface="メイリオ" panose="020B0604030504040204" pitchFamily="50" charset="-128"/>
                    <a:cs typeface="メイリオ" panose="020B0604030504040204" pitchFamily="50" charset="-128"/>
                  </a:rPr>
                  <a:t>軸方向に線形補間</a:t>
                </a:r>
                <a:r>
                  <a:rPr lang="ja-JP" altLang="en-US" sz="1600" dirty="0">
                    <a:ea typeface="メイリオ" panose="020B0604030504040204" pitchFamily="50" charset="-128"/>
                    <a:cs typeface="メイリオ" panose="020B0604030504040204" pitchFamily="50" charset="-128"/>
                  </a:rPr>
                  <a:t>し</a:t>
                </a:r>
                <a:r>
                  <a:rPr lang="en-US" altLang="ja-JP" sz="1600" dirty="0">
                    <a:ea typeface="メイリオ" panose="020B0604030504040204" pitchFamily="50" charset="-128"/>
                    <a:cs typeface="メイリオ" panose="020B0604030504040204" pitchFamily="50" charset="-128"/>
                  </a:rPr>
                  <a:t>2</a:t>
                </a:r>
                <a:r>
                  <a:rPr lang="ja-JP" altLang="en-US" sz="1600" dirty="0">
                    <a:ea typeface="メイリオ" panose="020B0604030504040204" pitchFamily="50" charset="-128"/>
                    <a:cs typeface="メイリオ" panose="020B0604030504040204" pitchFamily="50" charset="-128"/>
                  </a:rPr>
                  <a:t>点を取得</a:t>
                </a:r>
                <a:r>
                  <a:rPr lang="ja-JP" altLang="en-US" sz="1600" b="0" dirty="0">
                    <a:ea typeface="メイリオ" panose="020B0604030504040204" pitchFamily="50" charset="-128"/>
                    <a:cs typeface="メイリオ" panose="020B0604030504040204" pitchFamily="50" charset="-128"/>
                  </a:rPr>
                  <a:t>（</a:t>
                </a:r>
                <a:r>
                  <a:rPr lang="ja-JP" altLang="en-US" sz="1600" b="0" dirty="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a:ea typeface="メイリオ" panose="020B0604030504040204" pitchFamily="50" charset="-128"/>
                    <a:cs typeface="メイリオ" panose="020B0604030504040204" pitchFamily="50" charset="-128"/>
                  </a:rPr>
                  <a:t>） </a:t>
                </a:r>
                <a:endParaRPr lang="en-US" altLang="ja-JP" sz="1600" b="0" dirty="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a:t> </a:t>
                </a:r>
                <a:endParaRPr lang="en-US" altLang="ja-JP" sz="500" dirty="0"/>
              </a:p>
              <a:p>
                <a:pPr>
                  <a:spcBef>
                    <a:spcPts val="600"/>
                  </a:spcBef>
                  <a:spcAft>
                    <a:spcPts val="600"/>
                  </a:spcAft>
                </a:pPr>
                <a:r>
                  <a:rPr lang="en-US" altLang="ja-JP" sz="1600" dirty="0"/>
                  <a:t>2.</a:t>
                </a:r>
                <a:r>
                  <a:rPr lang="ja-JP" altLang="en-US" sz="1600" dirty="0"/>
                  <a:t>得られた</a:t>
                </a:r>
                <a:r>
                  <a:rPr lang="en-US" altLang="ja-JP" sz="1600" dirty="0"/>
                  <a:t>2</a:t>
                </a:r>
                <a:r>
                  <a:rPr lang="ja-JP" altLang="en-US" sz="1600" dirty="0"/>
                  <a:t>点を</a:t>
                </a:r>
                <a:r>
                  <a:rPr lang="en-US" altLang="ja-JP" sz="1600" dirty="0"/>
                  <a:t>x</a:t>
                </a:r>
                <a:r>
                  <a:rPr lang="ja-JP" altLang="en-US" sz="1600" dirty="0"/>
                  <a:t>軸方向に線形補間（</a:t>
                </a:r>
                <a:r>
                  <a:rPr lang="ja-JP" altLang="en-US" sz="1600" dirty="0">
                    <a:solidFill>
                      <a:srgbClr val="FF0000"/>
                    </a:solidFill>
                    <a:effectLst>
                      <a:outerShdw blurRad="38100" dist="38100" dir="2700000" algn="tl">
                        <a:srgbClr val="000000">
                          <a:alpha val="43137"/>
                        </a:srgbClr>
                      </a:outerShdw>
                    </a:effectLst>
                  </a:rPr>
                  <a:t>赤点</a:t>
                </a:r>
                <a:r>
                  <a:rPr lang="ja-JP" altLang="en-US" sz="1600" dirty="0"/>
                  <a:t>）</a:t>
                </a:r>
                <a:endParaRPr lang="en-US" altLang="ja-JP" sz="1600" dirty="0"/>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a:t>　</a:t>
                </a:r>
                <a:endParaRPr lang="en-US" altLang="ja-JP" sz="1600" dirty="0"/>
              </a:p>
              <a:p>
                <a:pPr>
                  <a:spcBef>
                    <a:spcPts val="600"/>
                  </a:spcBef>
                  <a:spcAft>
                    <a:spcPts val="600"/>
                  </a:spcAft>
                </a:pPr>
                <a:endParaRPr lang="en-US" altLang="ja-JP" sz="400" dirty="0"/>
              </a:p>
              <a:p>
                <a:pPr>
                  <a:spcBef>
                    <a:spcPts val="600"/>
                  </a:spcBef>
                  <a:spcAft>
                    <a:spcPts val="600"/>
                  </a:spcAft>
                </a:pPr>
                <a:r>
                  <a:rPr lang="en-US" altLang="ja-JP" sz="1400" dirty="0"/>
                  <a:t>※</a:t>
                </a:r>
                <a:r>
                  <a:rPr lang="ja-JP" altLang="en-US" sz="1400" dirty="0"/>
                  <a:t>もちろん</a:t>
                </a:r>
                <a:r>
                  <a:rPr lang="en-US" altLang="ja-JP" sz="1400" dirty="0"/>
                  <a:t>,</a:t>
                </a:r>
                <a:r>
                  <a:rPr lang="ja-JP" altLang="en-US" sz="1400" dirty="0"/>
                  <a:t>どちらの軸を最初に補間するか解釈の問題なのでどちらでもよい</a:t>
                </a:r>
                <a:endParaRPr lang="en-US" altLang="ja-JP" sz="1400" dirty="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1760103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en-US" altLang="ja-JP" sz="3200" dirty="0"/>
              <a:t>2D</a:t>
            </a:r>
            <a:r>
              <a:rPr lang="ja-JP" altLang="en-US" sz="3200" dirty="0"/>
              <a:t>）</a:t>
            </a:r>
            <a:r>
              <a:rPr lang="en-US" altLang="ja-JP" sz="3200" dirty="0"/>
              <a:t>: </a:t>
            </a:r>
            <a:r>
              <a:rPr lang="en-US" altLang="ja-JP" sz="3200" dirty="0" err="1"/>
              <a:t>Bicubic</a:t>
            </a:r>
            <a:r>
              <a:rPr lang="en-US" altLang="ja-JP" sz="3200" dirty="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a:t> </a:t>
                </a:r>
                <a:r>
                  <a:rPr lang="ja-JP" altLang="en-US" dirty="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a:t>右上図の通り定義される</a:t>
                </a:r>
                <a:r>
                  <a:rPr lang="en-US" altLang="ja-JP" sz="2000" dirty="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959483" y="40050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点を利用し</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4238595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a:t>
            </a:r>
            <a:r>
              <a:rPr lang="en-US" altLang="ja-JP" sz="3600" dirty="0"/>
              <a:t>: </a:t>
            </a:r>
            <a:r>
              <a:rPr lang="ja-JP" altLang="en-US" sz="3600" dirty="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画像の変換（特に拡大）の際，画像の画素と画素の間を参照する</a:t>
            </a:r>
            <a:endParaRPr lang="en-US" altLang="ja-JP" sz="2400" dirty="0"/>
          </a:p>
          <a:p>
            <a:r>
              <a:rPr lang="ja-JP" altLang="en-US" sz="2400" dirty="0"/>
              <a:t>周囲の画素を利用し，参照位置の画素値を決定する</a:t>
            </a:r>
            <a:endParaRPr lang="en-US" altLang="ja-JP" sz="2400" dirty="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a:t>Bicubic</a:t>
            </a:r>
            <a:r>
              <a:rPr lang="en-US" altLang="ja-JP" sz="2400" dirty="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25851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a:t>外積の意味</a:t>
            </a:r>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長さはベクトル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7"/>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a:t>法線</a:t>
                </a:r>
                <a:r>
                  <a:rPr lang="en-US" altLang="ja-JP" sz="2800" b="1" dirty="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1"/>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a:t>面積</a:t>
                </a:r>
                <a:r>
                  <a:rPr lang="en-US" altLang="ja-JP" sz="2800" b="1" dirty="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2"/>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17183</TotalTime>
  <Words>4244</Words>
  <Application>Microsoft Office PowerPoint</Application>
  <PresentationFormat>ワイド画面</PresentationFormat>
  <Paragraphs>1263</Paragraphs>
  <Slides>68</Slides>
  <Notes>31</Notes>
  <HiddenSlides>1</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68</vt:i4>
      </vt:variant>
    </vt:vector>
  </HeadingPairs>
  <TitlesOfParts>
    <vt:vector size="77"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 </vt:lpstr>
      <vt:lpstr>TODO</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PowerPoint プレゼンテーション</vt:lpstr>
      <vt:lpstr>行列による変換（固有値・固有ベクトル）の意味</vt:lpstr>
      <vt:lpstr>行列による変換（固有値・固有ベクトル）の意味</vt:lpstr>
      <vt:lpstr>行列による変換（固有値・固有ベクトル）の意味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線形変換 : 合成</vt:lpstr>
      <vt:lpstr>PowerPoint プレゼンテーション</vt:lpstr>
      <vt:lpstr>ちょっと蛇足ですが。。。</vt:lpstr>
      <vt:lpstr>画像の線形変換 : まとめ</vt:lpstr>
      <vt:lpstr>PowerPoint プレゼンテーション</vt:lpstr>
      <vt:lpstr>平行移動</vt:lpstr>
      <vt:lpstr>Affine 変換 </vt:lpstr>
      <vt:lpstr>同次座標系表現</vt:lpstr>
      <vt:lpstr>Affine変換の 同次座標表現</vt:lpstr>
      <vt:lpstr>同時座標表現の利点</vt:lpstr>
      <vt:lpstr>同時座標表現の利点</vt:lpstr>
      <vt:lpstr>同時座標表現の利点 : もう少し複雑な例</vt:lpstr>
      <vt:lpstr>まとめ : Affine 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  画像の変換  画像変換を行う際に変形後の画像の画素値を実際に計算する方法を紹介します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まとめ: 画像の補間法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307</cp:revision>
  <cp:lastPrinted>2023-08-15T09:12:47Z</cp:lastPrinted>
  <dcterms:created xsi:type="dcterms:W3CDTF">2017-01-19T02:23:36Z</dcterms:created>
  <dcterms:modified xsi:type="dcterms:W3CDTF">2023-08-15T09:12:57Z</dcterms:modified>
</cp:coreProperties>
</file>